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267" r:id="rId5"/>
    <p:sldId id="295" r:id="rId6"/>
    <p:sldId id="284" r:id="rId7"/>
    <p:sldId id="296" r:id="rId8"/>
    <p:sldId id="298" r:id="rId9"/>
    <p:sldId id="282" r:id="rId10"/>
    <p:sldId id="299" r:id="rId11"/>
    <p:sldId id="320" r:id="rId12"/>
    <p:sldId id="300" r:id="rId13"/>
    <p:sldId id="301" r:id="rId14"/>
    <p:sldId id="302" r:id="rId15"/>
    <p:sldId id="316" r:id="rId16"/>
    <p:sldId id="317" r:id="rId17"/>
    <p:sldId id="318" r:id="rId18"/>
    <p:sldId id="27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23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FF0000"/>
    <a:srgbClr val="FEFFFF"/>
    <a:srgbClr val="0E00FF"/>
    <a:srgbClr val="0000FF"/>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234" y="67"/>
      </p:cViewPr>
      <p:guideLst>
        <p:guide orient="horz" pos="1080"/>
        <p:guide pos="2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12/10/2025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237045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406075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370990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FedFisher</a:t>
            </a:r>
            <a:r>
              <a:rPr lang="en-US" dirty="0"/>
              <a:t>: Trust the client that learned a 'sharp' feature (high curvature/fisher) more than the client that learned nothing (flat/low fisher).</a:t>
            </a:r>
          </a:p>
          <a:p>
            <a:r>
              <a:rPr lang="en-US" dirty="0" err="1"/>
              <a:t>FFedEntropy</a:t>
            </a:r>
            <a:r>
              <a:rPr lang="en-US" dirty="0"/>
              <a:t>: Clients who are "confused" (high entropy) are down-weighted. This filters out noise and prevents "catastrophic forgetting" of clear patterns.</a:t>
            </a:r>
            <a:endParaRPr lang="en-150" dirty="0"/>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202453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suggests that weighting by the Fisher Information acts as a powerful </a:t>
            </a:r>
            <a:r>
              <a:rPr lang="en-US" b="1" dirty="0"/>
              <a:t>Bayesian </a:t>
            </a:r>
            <a:r>
              <a:rPr lang="en-US" b="1" dirty="0" err="1"/>
              <a:t>Regularizer</a:t>
            </a:r>
            <a:r>
              <a:rPr lang="en-US" dirty="0"/>
              <a:t>. </a:t>
            </a:r>
          </a:p>
          <a:p>
            <a:r>
              <a:rPr lang="en-US" dirty="0"/>
              <a:t>By down-weighting parameters with low curvature (which are likely noise) and emphasizing parameters with high curvature (structural features), </a:t>
            </a:r>
          </a:p>
          <a:p>
            <a:r>
              <a:rPr lang="en-US" dirty="0"/>
              <a:t>we prevent the global model from drifting into sharp, non-generalizable minima.</a:t>
            </a:r>
          </a:p>
          <a:p>
            <a:endParaRPr lang="en-US" dirty="0"/>
          </a:p>
          <a:p>
            <a:r>
              <a:rPr lang="en-US" dirty="0"/>
              <a:t>It is likely that clients with the lowest entropy were simply </a:t>
            </a:r>
            <a:r>
              <a:rPr lang="en-US" b="1" dirty="0"/>
              <a:t>overfitting</a:t>
            </a:r>
            <a:r>
              <a:rPr lang="en-US" dirty="0"/>
              <a:t> their local data the hardest. </a:t>
            </a:r>
          </a:p>
          <a:p>
            <a:r>
              <a:rPr lang="en-US" dirty="0"/>
              <a:t>By weighting them higher, we actually polluted the global model with their local biases.</a:t>
            </a:r>
          </a:p>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3269236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2BBC47-D7E9-E849-BE67-7366DB40877A}"/>
              </a:ext>
            </a:extLst>
          </p:cNvPr>
          <p:cNvPicPr>
            <a:picLocks noChangeAspect="1"/>
          </p:cNvPicPr>
          <p:nvPr userDrawn="1"/>
        </p:nvPicPr>
        <p:blipFill>
          <a:blip r:embed="rId2"/>
          <a:stretch>
            <a:fillRect/>
          </a:stretch>
        </p:blipFill>
        <p:spPr>
          <a:xfrm>
            <a:off x="756134" y="5839622"/>
            <a:ext cx="4062047" cy="43009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7467600" y="0"/>
            <a:ext cx="16764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7466030" y="-9439"/>
            <a:ext cx="168504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767442" y="2077278"/>
            <a:ext cx="7144105" cy="534037"/>
          </a:xfrm>
        </p:spPr>
        <p:txBody>
          <a:bodyPr>
            <a:noAutofit/>
          </a:bodyPr>
          <a:lstStyle>
            <a:lvl1pPr>
              <a:defRPr sz="4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767442" y="2629339"/>
            <a:ext cx="7144105" cy="449263"/>
          </a:xfrm>
        </p:spPr>
        <p:txBody>
          <a:bodyPr>
            <a:noAutofit/>
          </a:bodyPr>
          <a:lstStyle>
            <a:lvl1pPr marL="0" indent="0">
              <a:buFontTx/>
              <a:buNone/>
              <a:defRPr sz="2000" b="0" i="0">
                <a:solidFill>
                  <a:schemeClr val="bg2"/>
                </a:solidFill>
                <a:latin typeface="Acumin Pro Semibold"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767442" y="3093720"/>
            <a:ext cx="7144105" cy="449263"/>
          </a:xfrm>
        </p:spPr>
        <p:txBody>
          <a:bodyPr>
            <a:normAutofit/>
          </a:bodyPr>
          <a:lstStyle>
            <a:lvl1pPr marL="0" indent="0">
              <a:buFontTx/>
              <a:buNone/>
              <a:defRPr sz="1400">
                <a:solidFill>
                  <a:schemeClr val="bg2"/>
                </a:solidFill>
                <a:latin typeface="Acumin Pro"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5" y="3652273"/>
            <a:ext cx="4102307" cy="2345757"/>
          </a:xfrm>
        </p:spPr>
        <p:txBody>
          <a:bodyPr numCol="1">
            <a:noAutofit/>
          </a:bodyPr>
          <a:lstStyle>
            <a:lvl1pPr marL="214313" indent="-214313" algn="l" fontAlgn="t">
              <a:buFont typeface="Wingdings" pitchFamily="2" charset="2"/>
              <a:buChar char="§"/>
              <a:defRPr sz="1800" b="0" i="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lvl1pPr fontAlgn="b">
              <a:defRPr/>
            </a:lvl1pPr>
          </a:lstStyle>
          <a:p>
            <a:r>
              <a:rPr lang="en-US"/>
              <a:t>Click to edit Master title style</a:t>
            </a:r>
          </a:p>
        </p:txBody>
      </p:sp>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4" y="1543324"/>
            <a:ext cx="4102309"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706959" y="1543324"/>
            <a:ext cx="4094045"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698697" y="3652272"/>
            <a:ext cx="4102307" cy="2345757"/>
          </a:xfrm>
        </p:spPr>
        <p:txBody>
          <a:bodyPr numCol="1">
            <a:noAutofit/>
          </a:bodyPr>
          <a:lstStyle>
            <a:lvl1pPr marL="214313" indent="-214313" algn="l" fontAlgn="t">
              <a:buFont typeface="Wingdings" pitchFamily="2" charset="2"/>
              <a:buChar char="§"/>
              <a:defRPr sz="1800" b="0" i="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a:t>
            </a:r>
          </a:p>
        </p:txBody>
      </p:sp>
      <p:sp>
        <p:nvSpPr>
          <p:cNvPr id="10" name="Footer Placeholder 9">
            <a:extLst>
              <a:ext uri="{FF2B5EF4-FFF2-40B4-BE49-F238E27FC236}">
                <a16:creationId xmlns:a16="http://schemas.microsoft.com/office/drawing/2014/main" id="{91641B97-9FFC-02AC-9A83-AD9CF1F958B2}"/>
              </a:ext>
            </a:extLst>
          </p:cNvPr>
          <p:cNvSpPr>
            <a:spLocks noGrp="1"/>
          </p:cNvSpPr>
          <p:nvPr>
            <p:ph type="ftr" sz="quarter" idx="16"/>
          </p:nvPr>
        </p:nvSpPr>
        <p:spPr/>
        <p:txBody>
          <a:bodyPr/>
          <a:lstStyle/>
          <a:p>
            <a:pPr algn="r"/>
            <a:r>
              <a:rPr lang="en-US"/>
              <a:t>3/31/23            ‹#›</a:t>
            </a:r>
          </a:p>
        </p:txBody>
      </p:sp>
      <p:pic>
        <p:nvPicPr>
          <p:cNvPr id="20" name="Picture 19">
            <a:extLst>
              <a:ext uri="{FF2B5EF4-FFF2-40B4-BE49-F238E27FC236}">
                <a16:creationId xmlns:a16="http://schemas.microsoft.com/office/drawing/2014/main" id="{63D028EB-7200-454E-AC0A-0CB79EC739A3}"/>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6" y="3652273"/>
            <a:ext cx="2650859" cy="2345757"/>
          </a:xfrm>
        </p:spPr>
        <p:txBody>
          <a:bodyPr numCol="1">
            <a:noAutofit/>
          </a:bodyPr>
          <a:lstStyle>
            <a:lvl1pPr marL="214313" indent="-214313" algn="l" fontAlgn="t">
              <a:buFont typeface="Wingdings" pitchFamily="2" charset="2"/>
              <a:buChar char="§"/>
              <a:defRPr sz="1800" b="0" i="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lvl1pPr fontAlgn="b">
              <a:defRPr/>
            </a:lvl1pPr>
          </a:lstStyle>
          <a:p>
            <a:r>
              <a:rPr lang="en-US"/>
              <a:t>Click to edit Master title style</a:t>
            </a:r>
          </a:p>
        </p:txBody>
      </p:sp>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5" y="1543324"/>
            <a:ext cx="2650859"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252731" y="1543325"/>
            <a:ext cx="2645520"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3244470" y="3652273"/>
            <a:ext cx="2650859" cy="2345757"/>
          </a:xfrm>
        </p:spPr>
        <p:txBody>
          <a:bodyPr numCol="1">
            <a:noAutofit/>
          </a:bodyPr>
          <a:lstStyle>
            <a:lvl1pPr marL="214313" indent="-214313" algn="l" fontAlgn="t">
              <a:buFont typeface="Wingdings" pitchFamily="2" charset="2"/>
              <a:buChar char="§"/>
              <a:defRPr sz="1800" b="0" i="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154204" y="1532308"/>
            <a:ext cx="2645520"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6145943" y="3641256"/>
            <a:ext cx="2650859" cy="2345757"/>
          </a:xfrm>
        </p:spPr>
        <p:txBody>
          <a:bodyPr numCol="1">
            <a:noAutofit/>
          </a:bodyPr>
          <a:lstStyle>
            <a:lvl1pPr marL="214313" indent="-214313" algn="l" fontAlgn="t">
              <a:buFont typeface="Wingdings" pitchFamily="2" charset="2"/>
              <a:buChar char="§"/>
              <a:defRPr sz="1800" b="0" i="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a:t>
            </a:r>
          </a:p>
        </p:txBody>
      </p:sp>
      <p:sp>
        <p:nvSpPr>
          <p:cNvPr id="11" name="Footer Placeholder 10">
            <a:extLst>
              <a:ext uri="{FF2B5EF4-FFF2-40B4-BE49-F238E27FC236}">
                <a16:creationId xmlns:a16="http://schemas.microsoft.com/office/drawing/2014/main" id="{F039C530-4D1F-8F28-146E-3ECC4BBCE9E0}"/>
              </a:ext>
            </a:extLst>
          </p:cNvPr>
          <p:cNvSpPr>
            <a:spLocks noGrp="1"/>
          </p:cNvSpPr>
          <p:nvPr>
            <p:ph type="ftr" sz="quarter" idx="18"/>
          </p:nvPr>
        </p:nvSpPr>
        <p:spPr/>
        <p:txBody>
          <a:bodyPr/>
          <a:lstStyle/>
          <a:p>
            <a:pPr algn="r"/>
            <a:r>
              <a:rPr lang="en-US"/>
              <a:t>3/31/23            ‹#›</a:t>
            </a:r>
          </a:p>
        </p:txBody>
      </p:sp>
      <p:pic>
        <p:nvPicPr>
          <p:cNvPr id="21" name="Picture 20">
            <a:extLst>
              <a:ext uri="{FF2B5EF4-FFF2-40B4-BE49-F238E27FC236}">
                <a16:creationId xmlns:a16="http://schemas.microsoft.com/office/drawing/2014/main" id="{D7194717-CDF3-FC46-B38F-83E0E33F8B23}"/>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342902" y="457200"/>
            <a:ext cx="3236117" cy="964096"/>
          </a:xfrm>
        </p:spPr>
        <p:txBody>
          <a:bodyPr anchor="b">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342902" y="1570384"/>
            <a:ext cx="3236117" cy="4298605"/>
          </a:xfrm>
        </p:spPr>
        <p:txBody>
          <a:bodyPr>
            <a:normAutofit/>
          </a:bodyPr>
          <a:lstStyle>
            <a:lvl1pPr marL="0" indent="0">
              <a:buNone/>
              <a:defRPr sz="18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3803904" y="457200"/>
            <a:ext cx="4997195" cy="5411788"/>
          </a:xfrm>
        </p:spPr>
        <p:txBody>
          <a:bodyPr>
            <a:normAutofit/>
          </a:bodyPr>
          <a:lstStyle>
            <a:lvl1pPr>
              <a:defRPr sz="1800" b="0" i="0">
                <a:latin typeface="Acumin Pro" panose="020B0504020202020204" pitchFamily="34" charset="77"/>
              </a:defRPr>
            </a:lvl1pPr>
            <a:lvl2pPr>
              <a:defRPr sz="1700" b="0" i="0">
                <a:latin typeface="Acumin Pro" panose="020B0504020202020204" pitchFamily="34" charset="77"/>
              </a:defRPr>
            </a:lvl2pPr>
            <a:lvl3pPr>
              <a:defRPr sz="1600" b="0" i="0">
                <a:latin typeface="Acumin Pro" panose="020B0504020202020204" pitchFamily="34" charset="77"/>
              </a:defRPr>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D1CC4977-AD33-556A-2AED-7416F7D43900}"/>
              </a:ext>
            </a:extLst>
          </p:cNvPr>
          <p:cNvSpPr>
            <a:spLocks noGrp="1"/>
          </p:cNvSpPr>
          <p:nvPr>
            <p:ph type="ftr" sz="quarter" idx="10"/>
          </p:nvPr>
        </p:nvSpPr>
        <p:spPr/>
        <p:txBody>
          <a:bodyPr/>
          <a:lstStyle/>
          <a:p>
            <a:pPr algn="r"/>
            <a:r>
              <a:rPr lang="en-US"/>
              <a:t>3/31/23            ‹#›</a:t>
            </a:r>
          </a:p>
        </p:txBody>
      </p:sp>
      <p:pic>
        <p:nvPicPr>
          <p:cNvPr id="15" name="Picture 14">
            <a:extLst>
              <a:ext uri="{FF2B5EF4-FFF2-40B4-BE49-F238E27FC236}">
                <a16:creationId xmlns:a16="http://schemas.microsoft.com/office/drawing/2014/main" id="{D9017C75-35EC-1044-8DAC-DC446FEA3C2F}"/>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34735" y="1543323"/>
            <a:ext cx="4094045" cy="431772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lvl1pPr fontAlgn="b">
              <a:defRPr/>
            </a:lvl1p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4715222" y="1543323"/>
            <a:ext cx="4094045" cy="431772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Footer Placeholder 1">
            <a:extLst>
              <a:ext uri="{FF2B5EF4-FFF2-40B4-BE49-F238E27FC236}">
                <a16:creationId xmlns:a16="http://schemas.microsoft.com/office/drawing/2014/main" id="{A3135B86-20D4-13D9-0376-A64DF5C381B3}"/>
              </a:ext>
            </a:extLst>
          </p:cNvPr>
          <p:cNvSpPr>
            <a:spLocks noGrp="1"/>
          </p:cNvSpPr>
          <p:nvPr>
            <p:ph type="ftr" sz="quarter" idx="14"/>
          </p:nvPr>
        </p:nvSpPr>
        <p:spPr/>
        <p:txBody>
          <a:bodyPr/>
          <a:lstStyle/>
          <a:p>
            <a:pPr algn="r"/>
            <a:r>
              <a:rPr lang="en-US"/>
              <a:t>3/31/23            ‹#›</a:t>
            </a:r>
          </a:p>
        </p:txBody>
      </p:sp>
      <p:pic>
        <p:nvPicPr>
          <p:cNvPr id="17" name="Picture 16">
            <a:extLst>
              <a:ext uri="{FF2B5EF4-FFF2-40B4-BE49-F238E27FC236}">
                <a16:creationId xmlns:a16="http://schemas.microsoft.com/office/drawing/2014/main" id="{6F61E4F3-DE48-D746-B279-443D65159B4B}"/>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51065" y="1543324"/>
            <a:ext cx="4397009"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961820" y="1543322"/>
            <a:ext cx="3847445" cy="4307573"/>
          </a:xfrm>
        </p:spPr>
        <p:txBody>
          <a:bodyPr>
            <a:normAutofit/>
          </a:bodyPr>
          <a:lstStyle>
            <a:lvl1pPr marL="0" indent="0">
              <a:buNone/>
              <a:defRPr sz="18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lvl1pPr fontAlgn="b">
              <a:defRPr/>
            </a:lvl1p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2614933" y="3795305"/>
            <a:ext cx="2133141"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51065" y="3795304"/>
            <a:ext cx="2133141" cy="2055592"/>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Footer Placeholder 1">
            <a:extLst>
              <a:ext uri="{FF2B5EF4-FFF2-40B4-BE49-F238E27FC236}">
                <a16:creationId xmlns:a16="http://schemas.microsoft.com/office/drawing/2014/main" id="{6DA9D6A4-F44C-720B-EF21-A331231A6477}"/>
              </a:ext>
            </a:extLst>
          </p:cNvPr>
          <p:cNvSpPr>
            <a:spLocks noGrp="1"/>
          </p:cNvSpPr>
          <p:nvPr>
            <p:ph type="ftr" sz="quarter" idx="16"/>
          </p:nvPr>
        </p:nvSpPr>
        <p:spPr/>
        <p:txBody>
          <a:bodyPr/>
          <a:lstStyle/>
          <a:p>
            <a:pPr algn="r"/>
            <a:r>
              <a:rPr lang="en-US"/>
              <a:t>3/31/23            ‹#›</a:t>
            </a:r>
          </a:p>
        </p:txBody>
      </p:sp>
      <p:pic>
        <p:nvPicPr>
          <p:cNvPr id="20" name="Picture 19">
            <a:extLst>
              <a:ext uri="{FF2B5EF4-FFF2-40B4-BE49-F238E27FC236}">
                <a16:creationId xmlns:a16="http://schemas.microsoft.com/office/drawing/2014/main" id="{588A3F0E-172E-E944-8CB1-D8049CBD1F92}"/>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326571" y="3292036"/>
            <a:ext cx="2656344" cy="365760"/>
          </a:xfrm>
        </p:spPr>
        <p:txBody>
          <a:bodyPr>
            <a:norm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lvl1pPr fontAlgn="b">
              <a:defRPr/>
            </a:lvl1p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42900" y="1406232"/>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3243828" y="1406232"/>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6161085" y="1406232"/>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3227499" y="3292036"/>
            <a:ext cx="2656344" cy="365760"/>
          </a:xfrm>
        </p:spPr>
        <p:txBody>
          <a:bodyPr>
            <a:norm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6161085" y="3292036"/>
            <a:ext cx="2656344" cy="365760"/>
          </a:xfrm>
        </p:spPr>
        <p:txBody>
          <a:bodyPr>
            <a:norm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310242" y="5685387"/>
            <a:ext cx="2656344" cy="365760"/>
          </a:xfrm>
        </p:spPr>
        <p:txBody>
          <a:bodyPr>
            <a:norm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326571" y="3799583"/>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3227499" y="3799583"/>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6144756" y="3799583"/>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3211170" y="5685387"/>
            <a:ext cx="2656344" cy="365760"/>
          </a:xfrm>
        </p:spPr>
        <p:txBody>
          <a:bodyPr>
            <a:norm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6144756" y="5685387"/>
            <a:ext cx="2656344" cy="365760"/>
          </a:xfrm>
        </p:spPr>
        <p:txBody>
          <a:bodyPr>
            <a:norm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E0D3EBD5-219C-5B88-5FAA-E3535228FBDB}"/>
              </a:ext>
            </a:extLst>
          </p:cNvPr>
          <p:cNvSpPr>
            <a:spLocks noGrp="1"/>
          </p:cNvSpPr>
          <p:nvPr>
            <p:ph type="ftr" sz="quarter" idx="26"/>
          </p:nvPr>
        </p:nvSpPr>
        <p:spPr/>
        <p:txBody>
          <a:bodyPr/>
          <a:lstStyle/>
          <a:p>
            <a:pPr algn="r"/>
            <a:r>
              <a:rPr lang="en-US"/>
              <a:t>3/31/23            ‹#›</a:t>
            </a:r>
          </a:p>
        </p:txBody>
      </p:sp>
      <p:sp>
        <p:nvSpPr>
          <p:cNvPr id="7" name="Text Placeholder 13">
            <a:extLst>
              <a:ext uri="{FF2B5EF4-FFF2-40B4-BE49-F238E27FC236}">
                <a16:creationId xmlns:a16="http://schemas.microsoft.com/office/drawing/2014/main" id="{7EDCCCDC-B335-96CB-3A28-8C862E3B1B58}"/>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pic>
        <p:nvPicPr>
          <p:cNvPr id="31" name="Picture 30">
            <a:extLst>
              <a:ext uri="{FF2B5EF4-FFF2-40B4-BE49-F238E27FC236}">
                <a16:creationId xmlns:a16="http://schemas.microsoft.com/office/drawing/2014/main" id="{B278E656-F1FD-F043-9AF4-4C15B323C010}"/>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lvl1pPr fontAlgn="b">
              <a:defRPr/>
            </a:lvl1pPr>
          </a:lstStyle>
          <a:p>
            <a:r>
              <a:rPr lang="en-US"/>
              <a:t>Click to edit Master title style</a:t>
            </a:r>
          </a:p>
        </p:txBody>
      </p:sp>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6" y="1542763"/>
            <a:ext cx="1958261"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2508047" y="1542763"/>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4677415" y="1542763"/>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6846782" y="1542763"/>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382716" y="3651151"/>
            <a:ext cx="1958261"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3556027" y="3651151"/>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5725394" y="3651151"/>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9" name="Footer Placeholder 18">
            <a:extLst>
              <a:ext uri="{FF2B5EF4-FFF2-40B4-BE49-F238E27FC236}">
                <a16:creationId xmlns:a16="http://schemas.microsoft.com/office/drawing/2014/main" id="{0B1371B0-95CE-4462-18BB-F77CBC19BF86}"/>
              </a:ext>
            </a:extLst>
          </p:cNvPr>
          <p:cNvSpPr>
            <a:spLocks noGrp="1"/>
          </p:cNvSpPr>
          <p:nvPr>
            <p:ph type="ftr" sz="quarter" idx="21"/>
          </p:nvPr>
        </p:nvSpPr>
        <p:spPr/>
        <p:txBody>
          <a:bodyPr/>
          <a:lstStyle/>
          <a:p>
            <a:pPr algn="r"/>
            <a:r>
              <a:rPr lang="en-US"/>
              <a:t>3/31/23            ‹#›</a:t>
            </a:r>
          </a:p>
        </p:txBody>
      </p:sp>
      <p:pic>
        <p:nvPicPr>
          <p:cNvPr id="25" name="Picture 24">
            <a:extLst>
              <a:ext uri="{FF2B5EF4-FFF2-40B4-BE49-F238E27FC236}">
                <a16:creationId xmlns:a16="http://schemas.microsoft.com/office/drawing/2014/main" id="{061435B5-4479-FC4B-AEB0-BB194C3D320D}"/>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643074"/>
            <a:ext cx="3909610"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lvl1pPr fontAlgn="b">
              <a:defRPr/>
            </a:lvl1p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4891490" y="3884038"/>
            <a:ext cx="3909610"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643074"/>
            <a:ext cx="4308874" cy="4307571"/>
          </a:xfrm>
        </p:spPr>
        <p:txBody>
          <a:bodyPr>
            <a:normAutofit/>
          </a:bodyPr>
          <a:lstStyle>
            <a:lvl1pPr>
              <a:defRPr sz="1800" b="0" i="0">
                <a:latin typeface="Acumin Pro" panose="020B0504020202020204" pitchFamily="34" charset="77"/>
              </a:defRPr>
            </a:lvl1pPr>
            <a:lvl2pPr>
              <a:defRPr sz="1700" b="0" i="0">
                <a:latin typeface="Acumin Pro" panose="020B0504020202020204" pitchFamily="34" charset="77"/>
              </a:defRPr>
            </a:lvl2pPr>
            <a:lvl3pPr>
              <a:defRPr sz="1600" b="0" i="0">
                <a:latin typeface="Acumin Pro" panose="020B0504020202020204" pitchFamily="34" charset="77"/>
              </a:defRPr>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4891490" y="3395950"/>
            <a:ext cx="390961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4891295" y="3395950"/>
            <a:ext cx="3909707" cy="302715"/>
          </a:xfrm>
        </p:spPr>
        <p:txBody>
          <a:bodyPr>
            <a:norm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4891392" y="5636914"/>
            <a:ext cx="390961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4891295" y="5636914"/>
            <a:ext cx="3909610" cy="302715"/>
          </a:xfrm>
        </p:spPr>
        <p:txBody>
          <a:bodyPr>
            <a:norm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0" name="Footer Placeholder 19">
            <a:extLst>
              <a:ext uri="{FF2B5EF4-FFF2-40B4-BE49-F238E27FC236}">
                <a16:creationId xmlns:a16="http://schemas.microsoft.com/office/drawing/2014/main" id="{2785C5DB-355E-CD09-6EF5-58F892E8FB6F}"/>
              </a:ext>
            </a:extLst>
          </p:cNvPr>
          <p:cNvSpPr>
            <a:spLocks noGrp="1"/>
          </p:cNvSpPr>
          <p:nvPr>
            <p:ph type="ftr" sz="quarter" idx="20"/>
          </p:nvPr>
        </p:nvSpPr>
        <p:spPr/>
        <p:txBody>
          <a:bodyPr/>
          <a:lstStyle/>
          <a:p>
            <a:pPr algn="r"/>
            <a:r>
              <a:rPr lang="en-US"/>
              <a:t>3/31/23            </a:t>
            </a:r>
            <a:fld id="{2D8F9ACA-D6C0-E54C-B1B8-E9196C9CD104}" type="slidenum">
              <a:rPr lang="en-US" smtClean="0"/>
              <a:pPr algn="r"/>
              <a:t>‹#›</a:t>
            </a:fld>
            <a:endParaRPr lang="en-US"/>
          </a:p>
        </p:txBody>
      </p:sp>
      <p:pic>
        <p:nvPicPr>
          <p:cNvPr id="23" name="Picture 22">
            <a:extLst>
              <a:ext uri="{FF2B5EF4-FFF2-40B4-BE49-F238E27FC236}">
                <a16:creationId xmlns:a16="http://schemas.microsoft.com/office/drawing/2014/main" id="{12F2B520-A1F7-9548-B0A3-1A42C6F5A9E0}"/>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643074"/>
            <a:ext cx="3909610"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lvl1pPr fontAlgn="b">
              <a:defRPr/>
            </a:lvl1p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965414" y="3884038"/>
            <a:ext cx="1835685"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891490" y="3879120"/>
            <a:ext cx="1896687" cy="2055592"/>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643074"/>
            <a:ext cx="4308874" cy="4307571"/>
          </a:xfrm>
        </p:spPr>
        <p:txBody>
          <a:bodyPr>
            <a:normAutofit/>
          </a:bodyPr>
          <a:lstStyle>
            <a:lvl1pPr>
              <a:defRPr sz="1800" b="0" i="0">
                <a:latin typeface="Acumin Pro" panose="020B0504020202020204" pitchFamily="34" charset="77"/>
              </a:defRPr>
            </a:lvl1pPr>
            <a:lvl2pPr>
              <a:defRPr sz="1700" b="0" i="0">
                <a:latin typeface="Acumin Pro" panose="020B0504020202020204" pitchFamily="34" charset="77"/>
              </a:defRPr>
            </a:lvl2pPr>
            <a:lvl3pPr>
              <a:defRPr sz="1600" b="0" i="0">
                <a:latin typeface="Acumin Pro" panose="020B0504020202020204" pitchFamily="34" charset="77"/>
              </a:defRPr>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4891490" y="3395950"/>
            <a:ext cx="390961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4928867" y="3395950"/>
            <a:ext cx="3872135" cy="302715"/>
          </a:xfrm>
        </p:spPr>
        <p:txBody>
          <a:bodyPr>
            <a:norm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4884613" y="5631998"/>
            <a:ext cx="1884248"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b="0" i="0">
              <a:latin typeface="Acumin Pro" panose="020B0504020202020204" pitchFamily="34" charset="77"/>
            </a:endParaRPr>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4921990" y="5631998"/>
            <a:ext cx="1866186" cy="302715"/>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6965414" y="5641704"/>
            <a:ext cx="1823956"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7002791" y="5641704"/>
            <a:ext cx="1806473" cy="302715"/>
          </a:xfrm>
        </p:spPr>
        <p:txBody>
          <a:bodyPr>
            <a:noAutofit/>
          </a:bodyPr>
          <a:lstStyle>
            <a:lvl1pPr marL="0" indent="0">
              <a:buNone/>
              <a:defRPr sz="14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8" name="Footer Placeholder 17">
            <a:extLst>
              <a:ext uri="{FF2B5EF4-FFF2-40B4-BE49-F238E27FC236}">
                <a16:creationId xmlns:a16="http://schemas.microsoft.com/office/drawing/2014/main" id="{BE9F3313-6532-97CE-1E0D-3A21EA40A39C}"/>
              </a:ext>
            </a:extLst>
          </p:cNvPr>
          <p:cNvSpPr>
            <a:spLocks noGrp="1"/>
          </p:cNvSpPr>
          <p:nvPr>
            <p:ph type="ftr" sz="quarter" idx="21"/>
          </p:nvPr>
        </p:nvSpPr>
        <p:spPr/>
        <p:txBody>
          <a:bodyPr/>
          <a:lstStyle/>
          <a:p>
            <a:pPr algn="r"/>
            <a:r>
              <a:rPr lang="en-US"/>
              <a:t>3/31/23            </a:t>
            </a:r>
            <a:fld id="{2D8F9ACA-D6C0-E54C-B1B8-E9196C9CD104}" type="slidenum">
              <a:rPr lang="en-US" smtClean="0"/>
              <a:pPr algn="r"/>
              <a:t>‹#›</a:t>
            </a:fld>
            <a:endParaRPr lang="en-US"/>
          </a:p>
        </p:txBody>
      </p:sp>
      <p:pic>
        <p:nvPicPr>
          <p:cNvPr id="25" name="Picture 24">
            <a:extLst>
              <a:ext uri="{FF2B5EF4-FFF2-40B4-BE49-F238E27FC236}">
                <a16:creationId xmlns:a16="http://schemas.microsoft.com/office/drawing/2014/main" id="{253F245B-15E3-134D-9416-74785EC212C9}"/>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5953857" y="1315895"/>
            <a:ext cx="2489648"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13C0F4F-1E76-E3A4-E5AA-8FA79C7C69FB}"/>
              </a:ext>
            </a:extLst>
          </p:cNvPr>
          <p:cNvSpPr/>
          <p:nvPr userDrawn="1"/>
        </p:nvSpPr>
        <p:spPr>
          <a:xfrm>
            <a:off x="3315718" y="1315896"/>
            <a:ext cx="2489648"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067105CB-DECE-0616-2A57-776784CFC1CB}"/>
              </a:ext>
            </a:extLst>
          </p:cNvPr>
          <p:cNvSpPr/>
          <p:nvPr userDrawn="1"/>
        </p:nvSpPr>
        <p:spPr>
          <a:xfrm>
            <a:off x="677578" y="1315897"/>
            <a:ext cx="2489648"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677629" y="1436469"/>
            <a:ext cx="2489597" cy="339561"/>
          </a:xfrm>
        </p:spPr>
        <p:txBody>
          <a:bodyPr>
            <a:noAutofit/>
          </a:bodyPr>
          <a:lstStyle>
            <a:lvl1pPr marL="0" indent="0" algn="ctr" fontAlgn="ctr">
              <a:spcBef>
                <a:spcPts val="0"/>
              </a:spcBef>
              <a:buFontTx/>
              <a:buNone/>
              <a:defRPr sz="1600" b="1" i="0" baseline="0">
                <a:solidFill>
                  <a:schemeClr val="bg1"/>
                </a:solidFill>
                <a:latin typeface="Acumin Pro Condensed Semibold" panose="020B0506020202020204" pitchFamily="34" charset="77"/>
              </a:defRPr>
            </a:lvl1pPr>
          </a:lstStyle>
          <a:p>
            <a:pPr lvl="0"/>
            <a:r>
              <a:rPr lang="en-US"/>
              <a:t>Click to edit Subhead</a:t>
            </a:r>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826458" y="4045824"/>
            <a:ext cx="2213372" cy="1555750"/>
          </a:xfrm>
        </p:spPr>
        <p:txBody>
          <a:bodyPr/>
          <a:lstStyle>
            <a:lvl1pPr marL="0" indent="0">
              <a:buNone/>
              <a:defRPr/>
            </a:lvl1pPr>
          </a:lstStyle>
          <a:p>
            <a:endParaRPr lang="en-US"/>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3315963" y="1436469"/>
            <a:ext cx="2489597" cy="339561"/>
          </a:xfrm>
        </p:spPr>
        <p:txBody>
          <a:bodyPr>
            <a:noAutofit/>
          </a:bodyPr>
          <a:lstStyle>
            <a:lvl1pPr marL="0" indent="0" algn="ctr" fontAlgn="ctr">
              <a:spcBef>
                <a:spcPts val="0"/>
              </a:spcBef>
              <a:buFontTx/>
              <a:buNone/>
              <a:defRPr sz="1600" b="1" i="0" baseline="0">
                <a:solidFill>
                  <a:schemeClr val="bg1"/>
                </a:solidFill>
                <a:latin typeface="Acumin Pro Condensed Semibold" panose="020B0506020202020204" pitchFamily="34" charset="77"/>
              </a:defRPr>
            </a:lvl1pPr>
          </a:lstStyle>
          <a:p>
            <a:pPr lvl="0"/>
            <a:r>
              <a:rPr lang="en-US"/>
              <a:t>Click to edit Subhead</a:t>
            </a:r>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3464791" y="4045824"/>
            <a:ext cx="2213372" cy="1555750"/>
          </a:xfrm>
        </p:spPr>
        <p:txBody>
          <a:bodyPr/>
          <a:lstStyle>
            <a:lvl1pPr marL="0" indent="0">
              <a:buNone/>
              <a:defRPr/>
            </a:lvl1pPr>
          </a:lstStyle>
          <a:p>
            <a:endParaRPr lang="en-US"/>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5954102" y="1433919"/>
            <a:ext cx="2489597" cy="339561"/>
          </a:xfrm>
        </p:spPr>
        <p:txBody>
          <a:bodyPr>
            <a:noAutofit/>
          </a:bodyPr>
          <a:lstStyle>
            <a:lvl1pPr marL="0" indent="0" algn="ctr" fontAlgn="ctr">
              <a:spcBef>
                <a:spcPts val="0"/>
              </a:spcBef>
              <a:buFontTx/>
              <a:buNone/>
              <a:defRPr sz="1600" b="1" i="0" baseline="0">
                <a:solidFill>
                  <a:schemeClr val="bg1"/>
                </a:solidFill>
                <a:latin typeface="Acumin Pro Condensed Semibold" panose="020B0506020202020204" pitchFamily="34" charset="77"/>
              </a:defRPr>
            </a:lvl1pPr>
          </a:lstStyle>
          <a:p>
            <a:pPr lvl="0"/>
            <a:r>
              <a:rPr lang="en-US"/>
              <a:t>Click to edit Subhead</a:t>
            </a:r>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6102931" y="4043274"/>
            <a:ext cx="2213372" cy="1555750"/>
          </a:xfrm>
        </p:spPr>
        <p:txBody>
          <a:bodyPr/>
          <a:lstStyle>
            <a:lvl1pPr marL="0" indent="0">
              <a:buNone/>
              <a:defRPr b="1"/>
            </a:lvl1pPr>
          </a:lstStyle>
          <a:p>
            <a:endParaRPr lang="en-US"/>
          </a:p>
        </p:txBody>
      </p:sp>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lvl1pPr fontAlgn="b">
              <a:defRPr/>
            </a:lvl1pPr>
          </a:lstStyle>
          <a:p>
            <a:r>
              <a:rPr lang="en-US"/>
              <a:t>Click to edit Master title style</a:t>
            </a:r>
          </a:p>
        </p:txBody>
      </p:sp>
      <p:sp>
        <p:nvSpPr>
          <p:cNvPr id="6" name="Footer Placeholder 5">
            <a:extLst>
              <a:ext uri="{FF2B5EF4-FFF2-40B4-BE49-F238E27FC236}">
                <a16:creationId xmlns:a16="http://schemas.microsoft.com/office/drawing/2014/main" id="{BA0F278F-8AAE-FA0B-4B47-AB0FFECE69F2}"/>
              </a:ext>
            </a:extLst>
          </p:cNvPr>
          <p:cNvSpPr>
            <a:spLocks noGrp="1"/>
          </p:cNvSpPr>
          <p:nvPr>
            <p:ph type="ftr" sz="quarter" idx="19"/>
          </p:nvPr>
        </p:nvSpPr>
        <p:spPr/>
        <p:txBody>
          <a:bodyPr/>
          <a:lstStyle/>
          <a:p>
            <a:pPr algn="r"/>
            <a:r>
              <a:rPr lang="en-US"/>
              <a:t>3/31/23            </a:t>
            </a:r>
            <a:fld id="{2D8F9ACA-D6C0-E54C-B1B8-E9196C9CD104}" type="slidenum">
              <a:rPr lang="en-US" smtClean="0"/>
              <a:pPr algn="r"/>
              <a:t>‹#›</a:t>
            </a:fld>
            <a:endParaRPr lang="en-US"/>
          </a:p>
        </p:txBody>
      </p:sp>
      <p:sp>
        <p:nvSpPr>
          <p:cNvPr id="10" name="Text Placeholder 3">
            <a:extLst>
              <a:ext uri="{FF2B5EF4-FFF2-40B4-BE49-F238E27FC236}">
                <a16:creationId xmlns:a16="http://schemas.microsoft.com/office/drawing/2014/main" id="{3856F49F-59AA-23FB-4600-EC4D944973CD}"/>
              </a:ext>
            </a:extLst>
          </p:cNvPr>
          <p:cNvSpPr>
            <a:spLocks noGrp="1"/>
          </p:cNvSpPr>
          <p:nvPr>
            <p:ph type="body" sz="half" idx="2" hasCustomPrompt="1"/>
          </p:nvPr>
        </p:nvSpPr>
        <p:spPr>
          <a:xfrm>
            <a:off x="826458" y="2040673"/>
            <a:ext cx="2213372" cy="1691333"/>
          </a:xfrm>
        </p:spPr>
        <p:txBody>
          <a:bodyPr>
            <a:normAutofit/>
          </a:bodyPr>
          <a:lstStyle>
            <a:lvl1pPr marL="0" indent="0">
              <a:buNone/>
              <a:defRPr sz="1400" b="0" i="0">
                <a:solidFill>
                  <a:schemeClr val="bg1"/>
                </a:solidFill>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12" name="Text Placeholder 3">
            <a:extLst>
              <a:ext uri="{FF2B5EF4-FFF2-40B4-BE49-F238E27FC236}">
                <a16:creationId xmlns:a16="http://schemas.microsoft.com/office/drawing/2014/main" id="{5CA6E053-97C0-F5A8-A5C6-62806699EADE}"/>
              </a:ext>
            </a:extLst>
          </p:cNvPr>
          <p:cNvSpPr>
            <a:spLocks noGrp="1"/>
          </p:cNvSpPr>
          <p:nvPr>
            <p:ph type="body" sz="half" idx="20" hasCustomPrompt="1"/>
          </p:nvPr>
        </p:nvSpPr>
        <p:spPr>
          <a:xfrm>
            <a:off x="3464791" y="2040672"/>
            <a:ext cx="2213372" cy="1691333"/>
          </a:xfrm>
        </p:spPr>
        <p:txBody>
          <a:bodyPr>
            <a:normAutofit/>
          </a:bodyPr>
          <a:lstStyle>
            <a:lvl1pPr marL="0" indent="0">
              <a:buNone/>
              <a:defRPr sz="1400" b="0" i="0">
                <a:solidFill>
                  <a:schemeClr val="bg1"/>
                </a:solidFill>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13" name="Text Placeholder 3">
            <a:extLst>
              <a:ext uri="{FF2B5EF4-FFF2-40B4-BE49-F238E27FC236}">
                <a16:creationId xmlns:a16="http://schemas.microsoft.com/office/drawing/2014/main" id="{1823F7D4-DD74-2A27-4C24-052C4575CCDF}"/>
              </a:ext>
            </a:extLst>
          </p:cNvPr>
          <p:cNvSpPr>
            <a:spLocks noGrp="1"/>
          </p:cNvSpPr>
          <p:nvPr>
            <p:ph type="body" sz="half" idx="21" hasCustomPrompt="1"/>
          </p:nvPr>
        </p:nvSpPr>
        <p:spPr>
          <a:xfrm>
            <a:off x="6102931" y="2040671"/>
            <a:ext cx="2213372" cy="1691333"/>
          </a:xfrm>
        </p:spPr>
        <p:txBody>
          <a:bodyPr>
            <a:normAutofit/>
          </a:bodyPr>
          <a:lstStyle>
            <a:lvl1pPr marL="0" indent="0">
              <a:buNone/>
              <a:defRPr sz="1400" b="0" i="0">
                <a:solidFill>
                  <a:schemeClr val="bg1"/>
                </a:solidFill>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pic>
        <p:nvPicPr>
          <p:cNvPr id="28" name="Picture 27">
            <a:extLst>
              <a:ext uri="{FF2B5EF4-FFF2-40B4-BE49-F238E27FC236}">
                <a16:creationId xmlns:a16="http://schemas.microsoft.com/office/drawing/2014/main" id="{57EF9A7A-7D5D-EC4B-86DC-583C22DE394F}"/>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221671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7467600" y="0"/>
            <a:ext cx="1676400" cy="6858000"/>
          </a:xfrm>
          <a:prstGeom prst="rect">
            <a:avLst/>
          </a:prstGeom>
          <a:noFill/>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767442" y="2017643"/>
            <a:ext cx="7183861" cy="583733"/>
          </a:xfrm>
        </p:spPr>
        <p:txBody>
          <a:bodyPr>
            <a:noAutofit/>
          </a:bodyPr>
          <a:lstStyle>
            <a:lvl1pPr>
              <a:defRPr sz="4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767442" y="2617147"/>
            <a:ext cx="7183861" cy="449263"/>
          </a:xfrm>
        </p:spPr>
        <p:txBody>
          <a:bodyPr>
            <a:noAutofit/>
          </a:bodyPr>
          <a:lstStyle>
            <a:lvl1pPr marL="0" indent="0">
              <a:buFontTx/>
              <a:buNone/>
              <a:defRPr sz="2000" b="1" i="0">
                <a:solidFill>
                  <a:schemeClr val="tx1"/>
                </a:solidFill>
                <a:latin typeface="Acumin Pro Semibold"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767442" y="3079275"/>
            <a:ext cx="7183861" cy="449263"/>
          </a:xfrm>
        </p:spPr>
        <p:txBody>
          <a:bodyPr>
            <a:normAutofit/>
          </a:bodyPr>
          <a:lstStyle>
            <a:lvl1pPr marL="0" indent="0">
              <a:buFontTx/>
              <a:buNone/>
              <a:defRPr sz="1400" b="0" i="0">
                <a:solidFill>
                  <a:schemeClr val="tx1"/>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3/31/23</a:t>
            </a:r>
          </a:p>
        </p:txBody>
      </p:sp>
      <p:pic>
        <p:nvPicPr>
          <p:cNvPr id="7" name="Picture 6">
            <a:extLst>
              <a:ext uri="{FF2B5EF4-FFF2-40B4-BE49-F238E27FC236}">
                <a16:creationId xmlns:a16="http://schemas.microsoft.com/office/drawing/2014/main" id="{1BAC34E1-E044-0445-842B-2F1F9D1C92C7}"/>
              </a:ext>
            </a:extLst>
          </p:cNvPr>
          <p:cNvPicPr>
            <a:picLocks noChangeAspect="1"/>
          </p:cNvPicPr>
          <p:nvPr userDrawn="1"/>
        </p:nvPicPr>
        <p:blipFill>
          <a:blip r:embed="rId3"/>
          <a:stretch>
            <a:fillRect/>
          </a:stretch>
        </p:blipFill>
        <p:spPr>
          <a:xfrm>
            <a:off x="756134" y="5839622"/>
            <a:ext cx="4062047" cy="430099"/>
          </a:xfrm>
          <a:prstGeom prst="rect">
            <a:avLst/>
          </a:prstGeom>
        </p:spPr>
      </p:pic>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5953662" y="1315893"/>
            <a:ext cx="2489648"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3315523" y="1315894"/>
            <a:ext cx="2489648"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677384" y="1315895"/>
            <a:ext cx="2489648"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677435" y="1436467"/>
            <a:ext cx="2489597" cy="339561"/>
          </a:xfrm>
        </p:spPr>
        <p:txBody>
          <a:bodyPr>
            <a:noAutofit/>
          </a:bodyPr>
          <a:lstStyle>
            <a:lvl1pPr marL="0" indent="0" algn="ctr" fontAlgn="ctr">
              <a:spcBef>
                <a:spcPts val="0"/>
              </a:spcBef>
              <a:buFontTx/>
              <a:buNone/>
              <a:defRPr sz="1600" b="1" i="0" baseline="0">
                <a:solidFill>
                  <a:schemeClr val="tx1"/>
                </a:solidFill>
                <a:latin typeface="Acumin Pro Condensed Semibold" panose="020B0506020202020204" pitchFamily="34" charset="77"/>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3315769" y="1436467"/>
            <a:ext cx="2489597" cy="339561"/>
          </a:xfrm>
        </p:spPr>
        <p:txBody>
          <a:bodyPr>
            <a:noAutofit/>
          </a:bodyPr>
          <a:lstStyle>
            <a:lvl1pPr marL="0" indent="0" algn="ctr" fontAlgn="ctr">
              <a:spcBef>
                <a:spcPts val="0"/>
              </a:spcBef>
              <a:buFontTx/>
              <a:buNone/>
              <a:defRPr sz="1600" b="1" i="0" baseline="0">
                <a:solidFill>
                  <a:schemeClr val="tx1"/>
                </a:solidFill>
                <a:latin typeface="Acumin Pro Condensed Semibold" panose="020B0506020202020204" pitchFamily="34" charset="77"/>
              </a:defRPr>
            </a:lvl1pPr>
          </a:lstStyle>
          <a:p>
            <a:pPr marL="0" marR="0" lvl="0" indent="0" algn="ctr" defTabSz="685800" rtl="0" eaLnBrk="1" fontAlgn="t" latinLnBrk="0" hangingPunct="1">
              <a:lnSpc>
                <a:spcPct val="90000"/>
              </a:lnSpc>
              <a:spcBef>
                <a:spcPts val="0"/>
              </a:spcBef>
              <a:spcAft>
                <a:spcPts val="0"/>
              </a:spcAft>
              <a:buClrTx/>
              <a:buSzTx/>
              <a:buFontTx/>
              <a:buNone/>
              <a:tabLst/>
              <a:defRPr/>
            </a:pPr>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5953908" y="1433917"/>
            <a:ext cx="2489597" cy="339561"/>
          </a:xfrm>
        </p:spPr>
        <p:txBody>
          <a:bodyPr>
            <a:noAutofit/>
          </a:bodyPr>
          <a:lstStyle>
            <a:lvl1pPr marL="0" indent="0" algn="ctr" fontAlgn="ctr">
              <a:spcBef>
                <a:spcPts val="0"/>
              </a:spcBef>
              <a:buFontTx/>
              <a:buNone/>
              <a:defRPr sz="1600" b="1" i="0" baseline="0">
                <a:solidFill>
                  <a:schemeClr val="tx1"/>
                </a:solidFill>
                <a:latin typeface="Acumin Pro Condensed Semibold" panose="020B0506020202020204" pitchFamily="34" charset="77"/>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826264" y="2040671"/>
            <a:ext cx="2213372" cy="1691333"/>
          </a:xfrm>
        </p:spPr>
        <p:txBody>
          <a:bodyPr>
            <a:normAutofit/>
          </a:bodyPr>
          <a:lstStyle>
            <a:lvl1pPr marL="0" indent="0">
              <a:buNone/>
              <a:defRPr sz="1400" b="0" i="0">
                <a:solidFill>
                  <a:schemeClr val="tx1"/>
                </a:solidFill>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3453661" y="2065259"/>
            <a:ext cx="2213372" cy="1691333"/>
          </a:xfrm>
        </p:spPr>
        <p:txBody>
          <a:bodyPr>
            <a:normAutofit/>
          </a:bodyPr>
          <a:lstStyle>
            <a:lvl1pPr marL="0" indent="0">
              <a:buNone/>
              <a:defRPr sz="1400" b="0" i="0">
                <a:solidFill>
                  <a:schemeClr val="tx1"/>
                </a:solidFill>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l" defTabSz="685800" rtl="0" eaLnBrk="1" fontAlgn="auto" latinLnBrk="0" hangingPunct="1">
              <a:lnSpc>
                <a:spcPct val="90000"/>
              </a:lnSpc>
              <a:spcBef>
                <a:spcPts val="750"/>
              </a:spcBef>
              <a:spcAft>
                <a:spcPts val="0"/>
              </a:spcAft>
              <a:buClrTx/>
              <a:buSzTx/>
              <a:buFont typeface="Wingdings" pitchFamily="2" charset="2"/>
              <a:buNone/>
              <a:tabLst/>
              <a:defRPr/>
            </a:pPr>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826264" y="4045822"/>
            <a:ext cx="2213372" cy="1555750"/>
          </a:xfrm>
        </p:spPr>
        <p:txBody>
          <a:bodyPr/>
          <a:lstStyle>
            <a:lvl1pPr marL="0" indent="0">
              <a:buNone/>
              <a:defRPr/>
            </a:lvl1pPr>
          </a:lstStyle>
          <a:p>
            <a:endParaRPr lang="en-US"/>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3464597" y="4045822"/>
            <a:ext cx="2213372" cy="1555750"/>
          </a:xfrm>
        </p:spPr>
        <p:txBody>
          <a:bodyPr/>
          <a:lstStyle>
            <a:lvl1pPr marL="0" indent="0">
              <a:buNone/>
              <a:defRPr/>
            </a:lvl1pPr>
          </a:lstStyle>
          <a:p>
            <a:endParaRPr lang="en-US"/>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6102736" y="4043272"/>
            <a:ext cx="2213372" cy="1555750"/>
          </a:xfrm>
        </p:spPr>
        <p:txBody>
          <a:bodyPr/>
          <a:lstStyle>
            <a:lvl1pPr marL="0" indent="0">
              <a:buNone/>
              <a:defRPr b="1"/>
            </a:lvl1pPr>
          </a:lstStyle>
          <a:p>
            <a:endParaRPr lang="en-US"/>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6097061" y="2071425"/>
            <a:ext cx="2213372" cy="1691333"/>
          </a:xfrm>
        </p:spPr>
        <p:txBody>
          <a:bodyPr>
            <a:normAutofit/>
          </a:bodyPr>
          <a:lstStyle>
            <a:lvl1pPr marL="0" indent="0">
              <a:buNone/>
              <a:defRPr sz="1400" b="0" i="0">
                <a:solidFill>
                  <a:schemeClr val="tx1"/>
                </a:solidFill>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l" defTabSz="685800" rtl="0" eaLnBrk="1" fontAlgn="auto" latinLnBrk="0" hangingPunct="1">
              <a:lnSpc>
                <a:spcPct val="90000"/>
              </a:lnSpc>
              <a:spcBef>
                <a:spcPts val="750"/>
              </a:spcBef>
              <a:spcAft>
                <a:spcPts val="0"/>
              </a:spcAft>
              <a:buClrTx/>
              <a:buSzTx/>
              <a:buFont typeface="Wingdings" pitchFamily="2" charset="2"/>
              <a:buNone/>
              <a:tabLst/>
              <a:defRPr/>
            </a:pPr>
            <a:r>
              <a:rPr lang="en-US"/>
              <a:t>Click to edit body copy</a:t>
            </a:r>
          </a:p>
        </p:txBody>
      </p:sp>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lvl1pPr fontAlgn="b">
              <a:defRPr/>
            </a:lvl1pPr>
          </a:lstStyle>
          <a:p>
            <a:r>
              <a:rPr lang="en-US"/>
              <a:t>Click to edit Master title style</a:t>
            </a:r>
          </a:p>
        </p:txBody>
      </p:sp>
      <p:sp>
        <p:nvSpPr>
          <p:cNvPr id="3" name="Footer Placeholder 2">
            <a:extLst>
              <a:ext uri="{FF2B5EF4-FFF2-40B4-BE49-F238E27FC236}">
                <a16:creationId xmlns:a16="http://schemas.microsoft.com/office/drawing/2014/main" id="{FA4DDE6D-DD47-E873-4306-EBFC1F91F657}"/>
              </a:ext>
            </a:extLst>
          </p:cNvPr>
          <p:cNvSpPr>
            <a:spLocks noGrp="1"/>
          </p:cNvSpPr>
          <p:nvPr>
            <p:ph type="ftr" sz="quarter" idx="26"/>
          </p:nvPr>
        </p:nvSpPr>
        <p:spPr/>
        <p:txBody>
          <a:bodyPr/>
          <a:lstStyle/>
          <a:p>
            <a:pPr algn="r"/>
            <a:r>
              <a:rPr lang="en-US"/>
              <a:t>3/31/23            </a:t>
            </a:r>
            <a:fld id="{2D8F9ACA-D6C0-E54C-B1B8-E9196C9CD104}" type="slidenum">
              <a:rPr lang="en-US" smtClean="0"/>
              <a:pPr algn="r"/>
              <a:t>‹#›</a:t>
            </a:fld>
            <a:endParaRPr lang="en-US"/>
          </a:p>
        </p:txBody>
      </p:sp>
      <p:pic>
        <p:nvPicPr>
          <p:cNvPr id="24" name="Picture 23">
            <a:extLst>
              <a:ext uri="{FF2B5EF4-FFF2-40B4-BE49-F238E27FC236}">
                <a16:creationId xmlns:a16="http://schemas.microsoft.com/office/drawing/2014/main" id="{65807D18-A0BD-F342-89C6-5193898B5BB3}"/>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8389466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lvl1pPr fontAlgn="b">
              <a:defRPr/>
            </a:lvl1p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756438" y="1660596"/>
            <a:ext cx="1438515"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758505" y="2160555"/>
            <a:ext cx="1436449"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2284078" y="1660596"/>
            <a:ext cx="1438515"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2286144" y="2160555"/>
            <a:ext cx="1436449"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3811718" y="1660596"/>
            <a:ext cx="1438515"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3813784" y="2160555"/>
            <a:ext cx="1436449"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5339357" y="1660596"/>
            <a:ext cx="1438515"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5341424" y="2160555"/>
            <a:ext cx="1436449"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6866999" y="1660596"/>
            <a:ext cx="1438515"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6869065" y="2160555"/>
            <a:ext cx="1436449"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756438" y="1783909"/>
            <a:ext cx="1438514" cy="220506"/>
          </a:xfrm>
        </p:spPr>
        <p:txBody>
          <a:bodyPr>
            <a:noAutofit/>
          </a:bodyPr>
          <a:lstStyle>
            <a:lvl1pPr marL="0" indent="0" algn="ctr" fontAlgn="t">
              <a:spcBef>
                <a:spcPts val="0"/>
              </a:spcBef>
              <a:buFontTx/>
              <a:buNone/>
              <a:defRPr sz="1200" b="1" i="0" baseline="0">
                <a:solidFill>
                  <a:schemeClr val="bg1"/>
                </a:solidFill>
                <a:latin typeface="Acumin Pro Condensed Semibold" panose="020B0506020202020204" pitchFamily="34" charset="77"/>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2284078" y="1768552"/>
            <a:ext cx="1438514" cy="220506"/>
          </a:xfrm>
        </p:spPr>
        <p:txBody>
          <a:bodyPr>
            <a:noAutofit/>
          </a:bodyPr>
          <a:lstStyle>
            <a:lvl1pPr marL="0" indent="0" algn="ctr" fontAlgn="t">
              <a:spcBef>
                <a:spcPts val="0"/>
              </a:spcBef>
              <a:buFontTx/>
              <a:buNone/>
              <a:defRPr sz="1200" b="1" i="0" baseline="0">
                <a:solidFill>
                  <a:schemeClr val="bg1"/>
                </a:solidFill>
                <a:latin typeface="Acumin Pro Condensed Semibold" panose="020B0506020202020204" pitchFamily="34" charset="77"/>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3811718" y="1768552"/>
            <a:ext cx="1438514" cy="220506"/>
          </a:xfrm>
        </p:spPr>
        <p:txBody>
          <a:bodyPr>
            <a:noAutofit/>
          </a:bodyPr>
          <a:lstStyle>
            <a:lvl1pPr marL="0" indent="0" algn="ctr" fontAlgn="t">
              <a:spcBef>
                <a:spcPts val="0"/>
              </a:spcBef>
              <a:buFontTx/>
              <a:buNone/>
              <a:defRPr sz="1200" b="1" i="0" baseline="0">
                <a:solidFill>
                  <a:schemeClr val="bg1"/>
                </a:solidFill>
                <a:latin typeface="Acumin Pro Condensed Semibold" panose="020B0506020202020204" pitchFamily="34" charset="77"/>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5339358" y="1768552"/>
            <a:ext cx="1438514" cy="220506"/>
          </a:xfrm>
        </p:spPr>
        <p:txBody>
          <a:bodyPr>
            <a:noAutofit/>
          </a:bodyPr>
          <a:lstStyle>
            <a:lvl1pPr marL="0" indent="0" algn="ctr" fontAlgn="t">
              <a:spcBef>
                <a:spcPts val="0"/>
              </a:spcBef>
              <a:buFontTx/>
              <a:buNone/>
              <a:defRPr sz="1200" b="1" i="0" baseline="0">
                <a:solidFill>
                  <a:schemeClr val="bg1"/>
                </a:solidFill>
                <a:latin typeface="Acumin Pro Condensed Semibold" panose="020B0506020202020204" pitchFamily="34" charset="77"/>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6867000" y="1770870"/>
            <a:ext cx="1438514" cy="220506"/>
          </a:xfrm>
        </p:spPr>
        <p:txBody>
          <a:bodyPr>
            <a:noAutofit/>
          </a:bodyPr>
          <a:lstStyle>
            <a:lvl1pPr marL="0" indent="0" algn="ctr" fontAlgn="t">
              <a:spcBef>
                <a:spcPts val="0"/>
              </a:spcBef>
              <a:buFontTx/>
              <a:buNone/>
              <a:defRPr sz="1200" b="1" i="0" baseline="0">
                <a:solidFill>
                  <a:schemeClr val="bg1"/>
                </a:solidFill>
                <a:latin typeface="Acumin Pro Condensed Semibold" panose="020B0506020202020204" pitchFamily="34" charset="77"/>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838487" y="2312717"/>
            <a:ext cx="1243702" cy="2958028"/>
          </a:xfrm>
        </p:spPr>
        <p:txBody>
          <a:bodyPr>
            <a:normAutofit/>
          </a:bodyPr>
          <a:lstStyle>
            <a:lvl1pPr marL="0" indent="0">
              <a:buNone/>
              <a:defRPr sz="10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2381484" y="2299864"/>
            <a:ext cx="1243702" cy="2958028"/>
          </a:xfrm>
        </p:spPr>
        <p:txBody>
          <a:bodyPr>
            <a:normAutofit/>
          </a:bodyPr>
          <a:lstStyle>
            <a:lvl1pPr marL="0" indent="0">
              <a:buNone/>
              <a:defRPr sz="10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3909124" y="2298292"/>
            <a:ext cx="1243702" cy="2958028"/>
          </a:xfrm>
        </p:spPr>
        <p:txBody>
          <a:bodyPr>
            <a:normAutofit/>
          </a:bodyPr>
          <a:lstStyle>
            <a:lvl1pPr marL="0" indent="0">
              <a:buNone/>
              <a:defRPr sz="10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5436764" y="2298292"/>
            <a:ext cx="1243702" cy="2958028"/>
          </a:xfrm>
        </p:spPr>
        <p:txBody>
          <a:bodyPr>
            <a:normAutofit/>
          </a:bodyPr>
          <a:lstStyle>
            <a:lvl1pPr marL="0" indent="0">
              <a:buNone/>
              <a:defRPr sz="10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6964405" y="2312717"/>
            <a:ext cx="1243702" cy="2958028"/>
          </a:xfrm>
        </p:spPr>
        <p:txBody>
          <a:bodyPr>
            <a:normAutofit/>
          </a:bodyPr>
          <a:lstStyle>
            <a:lvl1pPr marL="0" indent="0">
              <a:buNone/>
              <a:defRPr sz="1000" b="0" i="0">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4" name="Footer Placeholder 3">
            <a:extLst>
              <a:ext uri="{FF2B5EF4-FFF2-40B4-BE49-F238E27FC236}">
                <a16:creationId xmlns:a16="http://schemas.microsoft.com/office/drawing/2014/main" id="{3AE58850-3E44-9220-12DF-98BC6F729C54}"/>
              </a:ext>
            </a:extLst>
          </p:cNvPr>
          <p:cNvSpPr>
            <a:spLocks noGrp="1"/>
          </p:cNvSpPr>
          <p:nvPr>
            <p:ph type="ftr" sz="quarter" idx="36"/>
          </p:nvPr>
        </p:nvSpPr>
        <p:spPr/>
        <p:txBody>
          <a:bodyPr/>
          <a:lstStyle/>
          <a:p>
            <a:pPr algn="r"/>
            <a:r>
              <a:rPr lang="en-US"/>
              <a:t>3/31/23            </a:t>
            </a:r>
            <a:fld id="{2D8F9ACA-D6C0-E54C-B1B8-E9196C9CD104}" type="slidenum">
              <a:rPr lang="en-US" smtClean="0"/>
              <a:pPr algn="r"/>
              <a:t>‹#›</a:t>
            </a:fld>
            <a:endParaRPr lang="en-US"/>
          </a:p>
        </p:txBody>
      </p:sp>
      <p:pic>
        <p:nvPicPr>
          <p:cNvPr id="35" name="Picture 34">
            <a:extLst>
              <a:ext uri="{FF2B5EF4-FFF2-40B4-BE49-F238E27FC236}">
                <a16:creationId xmlns:a16="http://schemas.microsoft.com/office/drawing/2014/main" id="{DA42E2BA-2963-0441-9EFB-86F2A0D5883E}"/>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3347540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9524"/>
            <a:ext cx="4936211" cy="6867524"/>
          </a:xfrm>
          <a:ln>
            <a:noFill/>
          </a:ln>
        </p:spPr>
        <p:txBody>
          <a:bodyPr/>
          <a:lstStyle/>
          <a:p>
            <a:endParaRPr lang="en-US"/>
          </a:p>
        </p:txBody>
      </p:sp>
      <p:sp>
        <p:nvSpPr>
          <p:cNvPr id="5" name="Rectangle 4">
            <a:extLst>
              <a:ext uri="{FF2B5EF4-FFF2-40B4-BE49-F238E27FC236}">
                <a16:creationId xmlns:a16="http://schemas.microsoft.com/office/drawing/2014/main" id="{3500C207-AC1E-087B-DE95-A55BC82CAF9A}"/>
              </a:ext>
            </a:extLst>
          </p:cNvPr>
          <p:cNvSpPr/>
          <p:nvPr userDrawn="1"/>
        </p:nvSpPr>
        <p:spPr>
          <a:xfrm>
            <a:off x="1" y="-9440"/>
            <a:ext cx="5463152"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856504" y="891153"/>
            <a:ext cx="2949178" cy="1600200"/>
          </a:xfrm>
        </p:spPr>
        <p:txBody>
          <a:bodyPr anchor="b">
            <a:normAutofit/>
          </a:bodyPr>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2491353"/>
            <a:ext cx="2949178" cy="3811588"/>
          </a:xfrm>
        </p:spPr>
        <p:txBody>
          <a:bodyPr>
            <a:normAutofit/>
          </a:bodyPr>
          <a:lstStyle>
            <a:lvl1pPr marL="0" indent="0">
              <a:buNone/>
              <a:defRPr sz="1800" b="0" i="0">
                <a:solidFill>
                  <a:schemeClr val="bg1"/>
                </a:solidFill>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6A0ED9A8-0DA3-BC24-94A1-086C8ECA8189}"/>
              </a:ext>
            </a:extLst>
          </p:cNvPr>
          <p:cNvSpPr>
            <a:spLocks noGrp="1"/>
          </p:cNvSpPr>
          <p:nvPr>
            <p:ph type="ftr" sz="quarter" idx="12"/>
          </p:nvPr>
        </p:nvSpPr>
        <p:spPr/>
        <p:txBody>
          <a:bodyPr/>
          <a:lstStyle/>
          <a:p>
            <a:pPr algn="r"/>
            <a:r>
              <a:rPr lang="en-US"/>
              <a:t>3/31/23            ‹#›</a:t>
            </a:r>
          </a:p>
        </p:txBody>
      </p:sp>
      <p:pic>
        <p:nvPicPr>
          <p:cNvPr id="7" name="Picture 6">
            <a:extLst>
              <a:ext uri="{FF2B5EF4-FFF2-40B4-BE49-F238E27FC236}">
                <a16:creationId xmlns:a16="http://schemas.microsoft.com/office/drawing/2014/main" id="{7DBDBD18-96E0-3342-A809-2FF8511966F9}"/>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5463748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9525"/>
            <a:ext cx="4936211" cy="6892463"/>
          </a:xfrm>
          <a:ln>
            <a:noFill/>
          </a:ln>
        </p:spPr>
        <p:txBody>
          <a:bodyPr/>
          <a:lstStyle/>
          <a:p>
            <a:endParaRPr lang="en-US"/>
          </a:p>
        </p:txBody>
      </p:sp>
      <p:sp>
        <p:nvSpPr>
          <p:cNvPr id="5" name="Rectangle 4">
            <a:extLst>
              <a:ext uri="{FF2B5EF4-FFF2-40B4-BE49-F238E27FC236}">
                <a16:creationId xmlns:a16="http://schemas.microsoft.com/office/drawing/2014/main" id="{3500C207-AC1E-087B-DE95-A55BC82CAF9A}"/>
              </a:ext>
            </a:extLst>
          </p:cNvPr>
          <p:cNvSpPr/>
          <p:nvPr userDrawn="1"/>
        </p:nvSpPr>
        <p:spPr>
          <a:xfrm>
            <a:off x="1" y="0"/>
            <a:ext cx="5463152"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856504" y="891153"/>
            <a:ext cx="2949178" cy="1600200"/>
          </a:xfrm>
        </p:spPr>
        <p:txBody>
          <a:bodyPr anchor="b">
            <a:normAutofit/>
          </a:bodyPr>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2491353"/>
            <a:ext cx="2949178" cy="3811588"/>
          </a:xfrm>
        </p:spPr>
        <p:txBody>
          <a:bodyPr>
            <a:normAutofit/>
          </a:bodyPr>
          <a:lstStyle>
            <a:lvl1pPr marL="0" indent="0">
              <a:buNone/>
              <a:defRPr sz="1800" b="0" i="0">
                <a:solidFill>
                  <a:schemeClr val="tx1"/>
                </a:solidFill>
                <a:latin typeface="Acumin Pro" panose="020B0504020202020204" pitchFamily="34"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7511E696-D9D7-67E3-048E-80603F311A2E}"/>
              </a:ext>
            </a:extLst>
          </p:cNvPr>
          <p:cNvSpPr>
            <a:spLocks noGrp="1"/>
          </p:cNvSpPr>
          <p:nvPr>
            <p:ph type="ftr" sz="quarter" idx="12"/>
          </p:nvPr>
        </p:nvSpPr>
        <p:spPr/>
        <p:txBody>
          <a:bodyPr/>
          <a:lstStyle/>
          <a:p>
            <a:pPr algn="r"/>
            <a:r>
              <a:rPr lang="en-US"/>
              <a:t>3/31/23            ‹#›</a:t>
            </a:r>
          </a:p>
        </p:txBody>
      </p:sp>
      <p:pic>
        <p:nvPicPr>
          <p:cNvPr id="17" name="Picture 16">
            <a:extLst>
              <a:ext uri="{FF2B5EF4-FFF2-40B4-BE49-F238E27FC236}">
                <a16:creationId xmlns:a16="http://schemas.microsoft.com/office/drawing/2014/main" id="{11198CA3-85C9-944D-AEAE-582CB3B415E4}"/>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39415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7467600" y="0"/>
            <a:ext cx="16764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7466030" y="-9439"/>
            <a:ext cx="168504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603803" y="2466281"/>
            <a:ext cx="5986234" cy="719757"/>
          </a:xfrm>
        </p:spPr>
        <p:txBody>
          <a:bodyPr>
            <a:noAutofit/>
          </a:bodyPr>
          <a:lstStyle>
            <a:lvl1pPr>
              <a:defRPr sz="72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693255" y="3434011"/>
            <a:ext cx="5905925" cy="449263"/>
          </a:xfrm>
        </p:spPr>
        <p:txBody>
          <a:bodyPr>
            <a:normAutofit/>
          </a:bodyPr>
          <a:lstStyle>
            <a:lvl1pPr marL="0" indent="0">
              <a:buFontTx/>
              <a:buNone/>
              <a:defRPr sz="1800" b="0" i="0">
                <a:solidFill>
                  <a:schemeClr val="bg2"/>
                </a:solidFill>
                <a:latin typeface="Acumin Pro"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pic>
        <p:nvPicPr>
          <p:cNvPr id="8" name="Picture 7">
            <a:extLst>
              <a:ext uri="{FF2B5EF4-FFF2-40B4-BE49-F238E27FC236}">
                <a16:creationId xmlns:a16="http://schemas.microsoft.com/office/drawing/2014/main" id="{AE544E4A-5B5C-3341-99E5-E104859854E1}"/>
              </a:ext>
            </a:extLst>
          </p:cNvPr>
          <p:cNvPicPr>
            <a:picLocks noChangeAspect="1"/>
          </p:cNvPicPr>
          <p:nvPr userDrawn="1"/>
        </p:nvPicPr>
        <p:blipFill>
          <a:blip r:embed="rId3"/>
          <a:stretch>
            <a:fillRect/>
          </a:stretch>
        </p:blipFill>
        <p:spPr>
          <a:xfrm>
            <a:off x="756134" y="5839622"/>
            <a:ext cx="4062047" cy="43009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7467600" y="0"/>
            <a:ext cx="1676400" cy="6858000"/>
          </a:xfrm>
          <a:prstGeom prst="rect">
            <a:avLst/>
          </a:prstGeom>
          <a:noFill/>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603803" y="2466281"/>
            <a:ext cx="5986234" cy="719757"/>
          </a:xfrm>
        </p:spPr>
        <p:txBody>
          <a:bodyPr>
            <a:noAutofit/>
          </a:bodyPr>
          <a:lstStyle>
            <a:lvl1pPr>
              <a:defRPr sz="72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693255" y="3434011"/>
            <a:ext cx="5905925" cy="449263"/>
          </a:xfrm>
        </p:spPr>
        <p:txBody>
          <a:bodyPr>
            <a:normAutofit/>
          </a:bodyPr>
          <a:lstStyle>
            <a:lvl1pPr marL="0" indent="0">
              <a:buFontTx/>
              <a:buNone/>
              <a:defRPr sz="1800" b="0" i="0">
                <a:solidFill>
                  <a:schemeClr val="tx1"/>
                </a:solidFill>
                <a:latin typeface="Acumin Pro"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pic>
        <p:nvPicPr>
          <p:cNvPr id="7" name="Picture 6">
            <a:extLst>
              <a:ext uri="{FF2B5EF4-FFF2-40B4-BE49-F238E27FC236}">
                <a16:creationId xmlns:a16="http://schemas.microsoft.com/office/drawing/2014/main" id="{5A19E352-9704-594E-BAD1-167251E51BAB}"/>
              </a:ext>
            </a:extLst>
          </p:cNvPr>
          <p:cNvPicPr>
            <a:picLocks noChangeAspect="1"/>
          </p:cNvPicPr>
          <p:nvPr userDrawn="1"/>
        </p:nvPicPr>
        <p:blipFill>
          <a:blip r:embed="rId3"/>
          <a:stretch>
            <a:fillRect/>
          </a:stretch>
        </p:blipFill>
        <p:spPr>
          <a:xfrm>
            <a:off x="756134" y="5839622"/>
            <a:ext cx="4062046" cy="430099"/>
          </a:xfrm>
          <a:prstGeom prst="rect">
            <a:avLst/>
          </a:prstGeom>
        </p:spPr>
      </p:pic>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9144000" cy="6858000"/>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359229" y="5049077"/>
            <a:ext cx="8450036" cy="685801"/>
          </a:xfrm>
        </p:spPr>
        <p:txBody>
          <a:bodyPr>
            <a:normAutofit/>
          </a:bodyPr>
          <a:lstStyle>
            <a:lvl1pPr algn="ctr" fontAlgn="b">
              <a:defRPr sz="4000"/>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359229" y="5754757"/>
            <a:ext cx="8450036" cy="449263"/>
          </a:xfrm>
        </p:spPr>
        <p:txBody>
          <a:bodyPr>
            <a:noAutofit/>
          </a:bodyPr>
          <a:lstStyle>
            <a:lvl1pPr marL="0" indent="0" algn="ctr">
              <a:buFontTx/>
              <a:buNone/>
              <a:defRPr sz="2000" b="0" i="0">
                <a:solidFill>
                  <a:schemeClr val="tx1"/>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 style</a:t>
            </a:r>
          </a:p>
        </p:txBody>
      </p:sp>
      <p:pic>
        <p:nvPicPr>
          <p:cNvPr id="7" name="Picture 6">
            <a:extLst>
              <a:ext uri="{FF2B5EF4-FFF2-40B4-BE49-F238E27FC236}">
                <a16:creationId xmlns:a16="http://schemas.microsoft.com/office/drawing/2014/main" id="{1B9BCA5A-C755-0E4A-878C-D1822540E21F}"/>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5"/>
            <a:ext cx="9144000" cy="6892463"/>
          </a:xfrm>
          <a:ln>
            <a:noFill/>
          </a:ln>
        </p:spPr>
        <p:txBody>
          <a:bodyPr/>
          <a:lstStyle/>
          <a:p>
            <a:endParaRPr lang="en-US"/>
          </a:p>
        </p:txBody>
      </p:sp>
      <p:sp>
        <p:nvSpPr>
          <p:cNvPr id="2" name="Footer Placeholder 1">
            <a:extLst>
              <a:ext uri="{FF2B5EF4-FFF2-40B4-BE49-F238E27FC236}">
                <a16:creationId xmlns:a16="http://schemas.microsoft.com/office/drawing/2014/main" id="{DCA0E95C-D44C-0BD3-29E1-C39EBAC823AE}"/>
              </a:ext>
            </a:extLst>
          </p:cNvPr>
          <p:cNvSpPr>
            <a:spLocks noGrp="1"/>
          </p:cNvSpPr>
          <p:nvPr>
            <p:ph type="ftr" sz="quarter" idx="12"/>
          </p:nvPr>
        </p:nvSpPr>
        <p:spPr/>
        <p:txBody>
          <a:bodyPr/>
          <a:lstStyle/>
          <a:p>
            <a:pPr algn="r"/>
            <a:r>
              <a:rPr lang="en-US"/>
              <a:t>3/31/23            ‹#›</a:t>
            </a:r>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543324"/>
            <a:ext cx="8450035" cy="4454706"/>
          </a:xfrm>
        </p:spPr>
        <p:txBody>
          <a:bodyPr numCol="1">
            <a:noAutofit/>
          </a:bodyPr>
          <a:lstStyle>
            <a:lvl1pPr marL="0" indent="0" algn="l" fontAlgn="t">
              <a:buFontTx/>
              <a:buNone/>
              <a:defRPr sz="180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lvl1pPr fontAlgn="b">
              <a:defRPr/>
            </a:lvl1pPr>
          </a:lstStyle>
          <a:p>
            <a:r>
              <a:rPr lang="en-US"/>
              <a:t>Click to edit Master title style</a:t>
            </a:r>
          </a:p>
        </p:txBody>
      </p:sp>
      <p:sp>
        <p:nvSpPr>
          <p:cNvPr id="2" name="Footer Placeholder 1">
            <a:extLst>
              <a:ext uri="{FF2B5EF4-FFF2-40B4-BE49-F238E27FC236}">
                <a16:creationId xmlns:a16="http://schemas.microsoft.com/office/drawing/2014/main" id="{531718D0-66F2-E88D-01BB-CD3AF9F1A376}"/>
              </a:ext>
            </a:extLst>
          </p:cNvPr>
          <p:cNvSpPr>
            <a:spLocks noGrp="1"/>
          </p:cNvSpPr>
          <p:nvPr>
            <p:ph type="ftr" sz="quarter" idx="12"/>
          </p:nvPr>
        </p:nvSpPr>
        <p:spPr/>
        <p:txBody>
          <a:bodyPr/>
          <a:lstStyle/>
          <a:p>
            <a:pPr algn="r"/>
            <a:r>
              <a:rPr lang="en-US"/>
              <a:t>3/31/23            ‹#›</a:t>
            </a:r>
          </a:p>
        </p:txBody>
      </p:sp>
      <p:pic>
        <p:nvPicPr>
          <p:cNvPr id="17" name="Picture 16">
            <a:extLst>
              <a:ext uri="{FF2B5EF4-FFF2-40B4-BE49-F238E27FC236}">
                <a16:creationId xmlns:a16="http://schemas.microsoft.com/office/drawing/2014/main" id="{49F20DF1-A9A0-AF44-A1A9-11F95D7A193A}"/>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543324"/>
            <a:ext cx="8450035" cy="4454706"/>
          </a:xfrm>
        </p:spPr>
        <p:txBody>
          <a:bodyPr numCol="1">
            <a:noAutofit/>
          </a:bodyPr>
          <a:lstStyle>
            <a:lvl1pPr marL="0" indent="0" algn="l" fontAlgn="t">
              <a:buFontTx/>
              <a:buNone/>
              <a:defRPr sz="180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lvl1pPr fontAlgn="b">
              <a:defRPr/>
            </a:lvl1pPr>
          </a:lstStyle>
          <a:p>
            <a:r>
              <a:rPr lang="en-US"/>
              <a:t>Click to edit Master title style</a:t>
            </a:r>
          </a:p>
        </p:txBody>
      </p:sp>
      <p:sp>
        <p:nvSpPr>
          <p:cNvPr id="2" name="Footer Placeholder 1">
            <a:extLst>
              <a:ext uri="{FF2B5EF4-FFF2-40B4-BE49-F238E27FC236}">
                <a16:creationId xmlns:a16="http://schemas.microsoft.com/office/drawing/2014/main" id="{531718D0-66F2-E88D-01BB-CD3AF9F1A376}"/>
              </a:ext>
            </a:extLst>
          </p:cNvPr>
          <p:cNvSpPr>
            <a:spLocks noGrp="1"/>
          </p:cNvSpPr>
          <p:nvPr>
            <p:ph type="ftr" sz="quarter" idx="12"/>
          </p:nvPr>
        </p:nvSpPr>
        <p:spPr/>
        <p:txBody>
          <a:bodyPr/>
          <a:lstStyle/>
          <a:p>
            <a:pPr algn="r"/>
            <a:r>
              <a:rPr lang="en-US"/>
              <a:t>3/31/23            ‹#›</a:t>
            </a:r>
          </a:p>
        </p:txBody>
      </p:sp>
      <p:pic>
        <p:nvPicPr>
          <p:cNvPr id="17" name="Picture 16">
            <a:extLst>
              <a:ext uri="{FF2B5EF4-FFF2-40B4-BE49-F238E27FC236}">
                <a16:creationId xmlns:a16="http://schemas.microsoft.com/office/drawing/2014/main" id="{C2D8B6A7-2BF7-C646-BC43-4B7999018C32}"/>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76587232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351064" y="1543324"/>
            <a:ext cx="8450036" cy="4454706"/>
          </a:xfrm>
        </p:spPr>
        <p:txBody>
          <a:bodyPr>
            <a:normAutofit/>
          </a:bodyPr>
          <a:lstStyle>
            <a:lvl1pPr>
              <a:defRPr sz="1800" b="0" i="0">
                <a:latin typeface="Acumin Pro" panose="020B0504020202020204" pitchFamily="34" charset="77"/>
              </a:defRPr>
            </a:lvl1pPr>
            <a:lvl2pPr>
              <a:defRPr sz="1700" b="0" i="0">
                <a:latin typeface="Acumin Pro" panose="020B0504020202020204" pitchFamily="34" charset="77"/>
              </a:defRPr>
            </a:lvl2pPr>
            <a:lvl3pPr>
              <a:defRPr sz="1600" b="0" i="0">
                <a:latin typeface="Acumin Pro" panose="020B0504020202020204" pitchFamily="34" charset="77"/>
              </a:defRPr>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lvl1pPr fontAlgn="b">
              <a:defRPr/>
            </a:lvl1p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6" name="Footer Placeholder 5">
            <a:extLst>
              <a:ext uri="{FF2B5EF4-FFF2-40B4-BE49-F238E27FC236}">
                <a16:creationId xmlns:a16="http://schemas.microsoft.com/office/drawing/2014/main" id="{0BF54FE2-5844-7885-7089-16924C393EB6}"/>
              </a:ext>
            </a:extLst>
          </p:cNvPr>
          <p:cNvSpPr>
            <a:spLocks noGrp="1"/>
          </p:cNvSpPr>
          <p:nvPr>
            <p:ph type="ftr" sz="quarter" idx="15"/>
          </p:nvPr>
        </p:nvSpPr>
        <p:spPr/>
        <p:txBody>
          <a:bodyPr/>
          <a:lstStyle/>
          <a:p>
            <a:pPr algn="r"/>
            <a:r>
              <a:rPr lang="en-US"/>
              <a:t>3/31/23            ‹#›</a:t>
            </a:r>
          </a:p>
        </p:txBody>
      </p:sp>
      <p:pic>
        <p:nvPicPr>
          <p:cNvPr id="15" name="Picture 14">
            <a:extLst>
              <a:ext uri="{FF2B5EF4-FFF2-40B4-BE49-F238E27FC236}">
                <a16:creationId xmlns:a16="http://schemas.microsoft.com/office/drawing/2014/main" id="{8A2167BB-58D9-A141-8E04-7F7C42E0FFFF}"/>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lvl1pPr fontAlgn="b">
              <a:defRPr/>
            </a:lvl1p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5" y="1543324"/>
            <a:ext cx="4059877" cy="4390338"/>
          </a:xfrm>
        </p:spPr>
        <p:txBody>
          <a:bodyPr>
            <a:normAutofit/>
          </a:bodyPr>
          <a:lstStyle>
            <a:lvl1pPr>
              <a:defRPr sz="1800" b="0" i="0">
                <a:latin typeface="Acumin Pro" panose="020B0504020202020204" pitchFamily="34" charset="77"/>
              </a:defRPr>
            </a:lvl1pPr>
            <a:lvl2pPr>
              <a:defRPr sz="1700" b="0" i="0">
                <a:latin typeface="Acumin Pro" panose="020B0504020202020204" pitchFamily="34" charset="77"/>
              </a:defRPr>
            </a:lvl2pPr>
            <a:lvl3pPr>
              <a:defRPr sz="1600" b="0" i="0">
                <a:latin typeface="Acumin Pro" panose="020B0504020202020204" pitchFamily="34" charset="77"/>
              </a:defRPr>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4731868" y="1543324"/>
            <a:ext cx="4069232" cy="4390338"/>
          </a:xfrm>
        </p:spPr>
        <p:txBody>
          <a:bodyPr>
            <a:normAutofit/>
          </a:bodyPr>
          <a:lstStyle>
            <a:lvl1pPr>
              <a:defRPr sz="1800" b="0" i="0">
                <a:latin typeface="Acumin Pro" panose="020B0504020202020204" pitchFamily="34" charset="77"/>
              </a:defRPr>
            </a:lvl1pPr>
            <a:lvl2pPr>
              <a:defRPr sz="1700" b="0" i="0">
                <a:latin typeface="Acumin Pro" panose="020B0504020202020204" pitchFamily="34" charset="77"/>
              </a:defRPr>
            </a:lvl2pPr>
            <a:lvl3pPr>
              <a:defRPr sz="1600" b="0" i="0">
                <a:latin typeface="Acumin Pro" panose="020B0504020202020204" pitchFamily="34" charset="77"/>
              </a:defRPr>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3" name="Footer Placeholder 2">
            <a:extLst>
              <a:ext uri="{FF2B5EF4-FFF2-40B4-BE49-F238E27FC236}">
                <a16:creationId xmlns:a16="http://schemas.microsoft.com/office/drawing/2014/main" id="{73E23E79-165A-C0A0-34F4-D4CD4FAC54E2}"/>
              </a:ext>
            </a:extLst>
          </p:cNvPr>
          <p:cNvSpPr>
            <a:spLocks noGrp="1"/>
          </p:cNvSpPr>
          <p:nvPr>
            <p:ph type="ftr" sz="quarter" idx="14"/>
          </p:nvPr>
        </p:nvSpPr>
        <p:spPr/>
        <p:txBody>
          <a:bodyPr/>
          <a:lstStyle/>
          <a:p>
            <a:pPr algn="r"/>
            <a:r>
              <a:rPr lang="en-US"/>
              <a:t>3/31/23            ‹#›</a:t>
            </a:r>
          </a:p>
        </p:txBody>
      </p:sp>
      <p:pic>
        <p:nvPicPr>
          <p:cNvPr id="18" name="Picture 17">
            <a:extLst>
              <a:ext uri="{FF2B5EF4-FFF2-40B4-BE49-F238E27FC236}">
                <a16:creationId xmlns:a16="http://schemas.microsoft.com/office/drawing/2014/main" id="{FC616E27-55A5-0A4E-A048-4546895FAD4D}"/>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lvl1pPr fontAlgn="b">
              <a:defRPr/>
            </a:lvl1p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6" y="1543324"/>
            <a:ext cx="2630674" cy="4390338"/>
          </a:xfrm>
        </p:spPr>
        <p:txBody>
          <a:bodyPr>
            <a:normAutofit/>
          </a:bodyPr>
          <a:lstStyle>
            <a:lvl1pPr>
              <a:defRPr sz="1800" b="0" i="0">
                <a:latin typeface="Acumin Pro" panose="020B0504020202020204" pitchFamily="34" charset="77"/>
              </a:defRPr>
            </a:lvl1pPr>
            <a:lvl2pPr>
              <a:defRPr sz="1700" b="0" i="0">
                <a:latin typeface="Acumin Pro" panose="020B0504020202020204" pitchFamily="34" charset="77"/>
              </a:defRPr>
            </a:lvl2pPr>
            <a:lvl3pPr>
              <a:defRPr sz="1600" b="0" i="0">
                <a:latin typeface="Acumin Pro" panose="020B0504020202020204" pitchFamily="34" charset="77"/>
              </a:defRPr>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3256663" y="1543324"/>
            <a:ext cx="2630674" cy="4390337"/>
          </a:xfrm>
        </p:spPr>
        <p:txBody>
          <a:bodyPr>
            <a:normAutofit/>
          </a:bodyPr>
          <a:lstStyle>
            <a:lvl1pPr>
              <a:defRPr sz="1800" b="0" i="0">
                <a:latin typeface="Acumin Pro" panose="020B0504020202020204" pitchFamily="34" charset="77"/>
              </a:defRPr>
            </a:lvl1pPr>
            <a:lvl2pPr>
              <a:defRPr sz="1700" b="0" i="0">
                <a:latin typeface="Acumin Pro" panose="020B0504020202020204" pitchFamily="34" charset="77"/>
              </a:defRPr>
            </a:lvl2pPr>
            <a:lvl3pPr>
              <a:defRPr sz="1600" b="0" i="0">
                <a:latin typeface="Acumin Pro" panose="020B0504020202020204" pitchFamily="34" charset="77"/>
              </a:defRPr>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6182353" y="1543323"/>
            <a:ext cx="2630674" cy="4390337"/>
          </a:xfrm>
        </p:spPr>
        <p:txBody>
          <a:bodyPr>
            <a:normAutofit/>
          </a:bodyPr>
          <a:lstStyle>
            <a:lvl1pPr>
              <a:defRPr sz="1800" b="0" i="0">
                <a:latin typeface="Acumin Pro" panose="020B0504020202020204" pitchFamily="34" charset="77"/>
              </a:defRPr>
            </a:lvl1pPr>
            <a:lvl2pPr>
              <a:defRPr sz="1700" b="0" i="0">
                <a:latin typeface="Acumin Pro" panose="020B0504020202020204" pitchFamily="34" charset="77"/>
              </a:defRPr>
            </a:lvl2pPr>
            <a:lvl3pPr>
              <a:defRPr sz="1600" b="0" i="0">
                <a:latin typeface="Acumin Pro" panose="020B0504020202020204" pitchFamily="34" charset="77"/>
              </a:defRPr>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4" name="Footer Placeholder 3">
            <a:extLst>
              <a:ext uri="{FF2B5EF4-FFF2-40B4-BE49-F238E27FC236}">
                <a16:creationId xmlns:a16="http://schemas.microsoft.com/office/drawing/2014/main" id="{67E20F0F-7917-55BD-382B-A4E024108196}"/>
              </a:ext>
            </a:extLst>
          </p:cNvPr>
          <p:cNvSpPr>
            <a:spLocks noGrp="1"/>
          </p:cNvSpPr>
          <p:nvPr>
            <p:ph type="ftr" sz="quarter" idx="19"/>
          </p:nvPr>
        </p:nvSpPr>
        <p:spPr/>
        <p:txBody>
          <a:bodyPr/>
          <a:lstStyle/>
          <a:p>
            <a:pPr algn="r"/>
            <a:r>
              <a:rPr lang="en-US"/>
              <a:t>3/31/23            ‹#›</a:t>
            </a:r>
          </a:p>
        </p:txBody>
      </p:sp>
      <p:pic>
        <p:nvPicPr>
          <p:cNvPr id="19" name="Picture 18">
            <a:extLst>
              <a:ext uri="{FF2B5EF4-FFF2-40B4-BE49-F238E27FC236}">
                <a16:creationId xmlns:a16="http://schemas.microsoft.com/office/drawing/2014/main" id="{83724950-CC09-3A48-BE2F-71FBF06C084C}"/>
              </a:ext>
            </a:extLst>
          </p:cNvPr>
          <p:cNvPicPr>
            <a:picLocks noChangeAspect="1"/>
          </p:cNvPicPr>
          <p:nvPr userDrawn="1"/>
        </p:nvPicPr>
        <p:blipFill>
          <a:blip r:embed="rId2"/>
          <a:stretch>
            <a:fillRect/>
          </a:stretch>
        </p:blipFill>
        <p:spPr>
          <a:xfrm>
            <a:off x="332103" y="6253670"/>
            <a:ext cx="3281538" cy="347457"/>
          </a:xfrm>
          <a:prstGeom prst="rect">
            <a:avLst/>
          </a:prstGeom>
        </p:spPr>
      </p:pic>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F19200A-5F39-EB36-4116-B2C1717CC7AD}"/>
              </a:ext>
            </a:extLst>
          </p:cNvPr>
          <p:cNvSpPr>
            <a:spLocks noGrp="1"/>
          </p:cNvSpPr>
          <p:nvPr>
            <p:ph type="ftr" sz="quarter" idx="3"/>
          </p:nvPr>
        </p:nvSpPr>
        <p:spPr>
          <a:xfrm>
            <a:off x="7461174" y="6295058"/>
            <a:ext cx="1339925" cy="323970"/>
          </a:xfrm>
          <a:prstGeom prst="rect">
            <a:avLst/>
          </a:prstGeom>
        </p:spPr>
        <p:txBody>
          <a:bodyPr vert="horz" lIns="91440" tIns="45720" rIns="91440" bIns="45720" rtlCol="0" anchor="ctr"/>
          <a:lstStyle>
            <a:lvl1pPr algn="ctr">
              <a:defRPr sz="1000">
                <a:solidFill>
                  <a:schemeClr val="tx1">
                    <a:tint val="75000"/>
                  </a:schemeClr>
                </a:solidFill>
                <a:latin typeface="Acumin Pro" panose="020B0504020202020204" pitchFamily="34" charset="77"/>
              </a:defRPr>
            </a:lvl1pPr>
          </a:lstStyle>
          <a:p>
            <a:pPr algn="r"/>
            <a:r>
              <a:rPr lang="en-US"/>
              <a:t>3/31/23            </a:t>
            </a:r>
            <a:fld id="{9F076166-0C3B-2C4F-B933-99EF0896CC39}" type="slidenum">
              <a:rPr lang="en-US" smtClean="0"/>
              <a:pPr algn="r"/>
              <a:t>‹#›</a:t>
            </a:fld>
            <a:endParaRPr lang="en-US"/>
          </a:p>
        </p:txBody>
      </p:sp>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351064" y="385004"/>
            <a:ext cx="8450036"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351064" y="1192696"/>
            <a:ext cx="8450036"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706" r:id="rId13"/>
    <p:sldLayoutId id="2147483705" r:id="rId14"/>
    <p:sldLayoutId id="2147483707" r:id="rId15"/>
    <p:sldLayoutId id="2147483713" r:id="rId16"/>
    <p:sldLayoutId id="2147483709" r:id="rId17"/>
    <p:sldLayoutId id="2147483710" r:id="rId18"/>
    <p:sldLayoutId id="2147483653" r:id="rId19"/>
    <p:sldLayoutId id="2147483690" r:id="rId20"/>
    <p:sldLayoutId id="2147483704" r:id="rId21"/>
    <p:sldLayoutId id="2147483692" r:id="rId22"/>
    <p:sldLayoutId id="2147483693" r:id="rId23"/>
    <p:sldLayoutId id="2147483691" r:id="rId24"/>
    <p:sldLayoutId id="2147483703" r:id="rId25"/>
  </p:sldLayoutIdLst>
  <p:hf sldNum="0" hdr="0" dt="0"/>
  <p:txStyles>
    <p:titleStyle>
      <a:lvl1pPr algn="l" defTabSz="685800" rtl="0" eaLnBrk="1" fontAlgn="b" latinLnBrk="0" hangingPunct="1">
        <a:lnSpc>
          <a:spcPct val="90000"/>
        </a:lnSpc>
        <a:spcBef>
          <a:spcPct val="0"/>
        </a:spcBef>
        <a:buNone/>
        <a:defRPr lang="en-US" sz="3600" b="1" i="1" kern="1200" cap="none" baseline="0" dirty="0">
          <a:solidFill>
            <a:schemeClr val="tx1"/>
          </a:solidFill>
          <a:latin typeface="Acumin Pro Condensed Semibold" panose="020B0506020202020204" pitchFamily="34" charset="77"/>
          <a:ea typeface="+mj-ea"/>
          <a:cs typeface="+mj-cs"/>
        </a:defRPr>
      </a:lvl1pPr>
    </p:titleStyle>
    <p:bodyStyle>
      <a:lvl1pPr marL="171450" indent="-171450" algn="l" defTabSz="685800" rtl="0" eaLnBrk="1" latinLnBrk="0" hangingPunct="1">
        <a:lnSpc>
          <a:spcPct val="90000"/>
        </a:lnSpc>
        <a:spcBef>
          <a:spcPts val="750"/>
        </a:spcBef>
        <a:buFont typeface="Wingdings" pitchFamily="2" charset="2"/>
        <a:buChar char="§"/>
        <a:defRPr sz="1800" b="0" i="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700" b="0" i="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600" b="0" i="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200" b="0" i="0" kern="1200" baseline="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Wingdings" pitchFamily="2" charset="2"/>
        <a:buNone/>
        <a:defRPr sz="1050" b="0" i="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513441" y="1358842"/>
            <a:ext cx="7783891" cy="2141415"/>
          </a:xfrm>
        </p:spPr>
        <p:txBody>
          <a:bodyPr/>
          <a:lstStyle/>
          <a:p>
            <a:r>
              <a:rPr lang="en-US" sz="4000" b="1" dirty="0">
                <a:latin typeface="Arial" panose="020B0604020202020204" pitchFamily="34" charset="0"/>
                <a:cs typeface="Arial" panose="020B0604020202020204" pitchFamily="34" charset="0"/>
              </a:rPr>
              <a:t>Federated Learning for </a:t>
            </a:r>
            <a:r>
              <a:rPr lang="en-US" sz="4000" dirty="0">
                <a:latin typeface="Arial" panose="020B0604020202020204" pitchFamily="34" charset="0"/>
                <a:cs typeface="Arial" panose="020B0604020202020204" pitchFamily="34" charset="0"/>
              </a:rPr>
              <a:t>Selective State-Space </a:t>
            </a:r>
            <a:r>
              <a:rPr lang="en-US" sz="4000" b="1" dirty="0">
                <a:latin typeface="Arial" panose="020B0604020202020204" pitchFamily="34" charset="0"/>
                <a:cs typeface="Arial" panose="020B0604020202020204" pitchFamily="34" charset="0"/>
              </a:rPr>
              <a:t>Models</a:t>
            </a:r>
          </a:p>
        </p:txBody>
      </p:sp>
      <p:sp>
        <p:nvSpPr>
          <p:cNvPr id="3" name="Text Placeholder 2">
            <a:extLst>
              <a:ext uri="{FF2B5EF4-FFF2-40B4-BE49-F238E27FC236}">
                <a16:creationId xmlns:a16="http://schemas.microsoft.com/office/drawing/2014/main" id="{5991BF94-59A9-105F-273E-B29E440F2501}"/>
              </a:ext>
            </a:extLst>
          </p:cNvPr>
          <p:cNvSpPr>
            <a:spLocks noGrp="1"/>
          </p:cNvSpPr>
          <p:nvPr>
            <p:ph type="body" sz="quarter" idx="10"/>
          </p:nvPr>
        </p:nvSpPr>
        <p:spPr>
          <a:xfrm>
            <a:off x="513440" y="3067269"/>
            <a:ext cx="7144105" cy="723461"/>
          </a:xfrm>
        </p:spPr>
        <p:txBody>
          <a:bodyPr/>
          <a:lstStyle/>
          <a:p>
            <a:r>
              <a:rPr lang="en-US" dirty="0">
                <a:solidFill>
                  <a:schemeClr val="bg2"/>
                </a:solidFill>
                <a:latin typeface="Arial" panose="020B0604020202020204" pitchFamily="34" charset="0"/>
                <a:cs typeface="Arial" panose="020B0604020202020204" pitchFamily="34" charset="0"/>
              </a:rPr>
              <a:t>ECE 60131: Inference &amp; Learning in Generative Models</a:t>
            </a:r>
          </a:p>
        </p:txBody>
      </p:sp>
      <p:sp>
        <p:nvSpPr>
          <p:cNvPr id="4" name="Text Placeholder 2">
            <a:extLst>
              <a:ext uri="{FF2B5EF4-FFF2-40B4-BE49-F238E27FC236}">
                <a16:creationId xmlns:a16="http://schemas.microsoft.com/office/drawing/2014/main" id="{08DB374C-6348-5B95-4B31-89CDBAFA24E5}"/>
              </a:ext>
            </a:extLst>
          </p:cNvPr>
          <p:cNvSpPr txBox="1">
            <a:spLocks/>
          </p:cNvSpPr>
          <p:nvPr/>
        </p:nvSpPr>
        <p:spPr>
          <a:xfrm>
            <a:off x="513440" y="3500257"/>
            <a:ext cx="7144105" cy="723461"/>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Tx/>
              <a:buNone/>
              <a:defRPr sz="2000" b="0" i="0" kern="1200" baseline="0">
                <a:solidFill>
                  <a:schemeClr val="bg2"/>
                </a:solidFill>
                <a:latin typeface="Acumin Pro Semibold" panose="020B0504020202020204" pitchFamily="34" charset="77"/>
                <a:ea typeface="+mn-ea"/>
                <a:cs typeface="+mn-cs"/>
              </a:defRPr>
            </a:lvl1pPr>
            <a:lvl2pPr marL="342900" indent="0" algn="l" defTabSz="685800" rtl="0" eaLnBrk="1" latinLnBrk="0" hangingPunct="1">
              <a:lnSpc>
                <a:spcPct val="90000"/>
              </a:lnSpc>
              <a:spcBef>
                <a:spcPts val="375"/>
              </a:spcBef>
              <a:buFontTx/>
              <a:buNone/>
              <a:defRPr sz="1700" b="0" i="0" kern="1200" baseline="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600" b="0" i="0" kern="1200" baseline="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200" b="0" i="0" kern="1200" baseline="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050" b="0" i="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Adam Piaseczny</a:t>
            </a:r>
          </a:p>
        </p:txBody>
      </p:sp>
    </p:spTree>
    <p:extLst>
      <p:ext uri="{BB962C8B-B14F-4D97-AF65-F5344CB8AC3E}">
        <p14:creationId xmlns:p14="http://schemas.microsoft.com/office/powerpoint/2010/main" val="4154997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of a function&#10;&#10;AI-generated content may be incorrect.">
            <a:extLst>
              <a:ext uri="{FF2B5EF4-FFF2-40B4-BE49-F238E27FC236}">
                <a16:creationId xmlns:a16="http://schemas.microsoft.com/office/drawing/2014/main" id="{FC52A5FC-3C75-8FDB-1F24-77BAF3EAA358}"/>
              </a:ext>
            </a:extLst>
          </p:cNvPr>
          <p:cNvPicPr>
            <a:picLocks noChangeAspect="1"/>
          </p:cNvPicPr>
          <p:nvPr/>
        </p:nvPicPr>
        <p:blipFill>
          <a:blip r:embed="rId2"/>
          <a:stretch>
            <a:fillRect/>
          </a:stretch>
        </p:blipFill>
        <p:spPr>
          <a:xfrm>
            <a:off x="203200" y="3723377"/>
            <a:ext cx="4059254" cy="2537035"/>
          </a:xfrm>
          <a:prstGeom prst="rect">
            <a:avLst/>
          </a:prstGeom>
        </p:spPr>
      </p:pic>
      <p:pic>
        <p:nvPicPr>
          <p:cNvPr id="14" name="Picture 13" descr="A graph with a blue line&#10;&#10;AI-generated content may be incorrect.">
            <a:extLst>
              <a:ext uri="{FF2B5EF4-FFF2-40B4-BE49-F238E27FC236}">
                <a16:creationId xmlns:a16="http://schemas.microsoft.com/office/drawing/2014/main" id="{B0937D3C-6036-0BAC-476C-FD647530AF5F}"/>
              </a:ext>
            </a:extLst>
          </p:cNvPr>
          <p:cNvPicPr>
            <a:picLocks noChangeAspect="1"/>
          </p:cNvPicPr>
          <p:nvPr/>
        </p:nvPicPr>
        <p:blipFill>
          <a:blip r:embed="rId3"/>
          <a:stretch>
            <a:fillRect/>
          </a:stretch>
        </p:blipFill>
        <p:spPr>
          <a:xfrm>
            <a:off x="4408917" y="3723378"/>
            <a:ext cx="4059254" cy="2537034"/>
          </a:xfrm>
          <a:prstGeom prst="rect">
            <a:avLst/>
          </a:prstGeom>
        </p:spPr>
      </p:pic>
      <p:sp>
        <p:nvSpPr>
          <p:cNvPr id="4" name="Title 3">
            <a:extLst>
              <a:ext uri="{FF2B5EF4-FFF2-40B4-BE49-F238E27FC236}">
                <a16:creationId xmlns:a16="http://schemas.microsoft.com/office/drawing/2014/main" id="{F87F7167-3AC3-B360-4838-FD7C0AF1E9E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Results: SVD Decomposition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1A67C1D-636A-B24E-6DD5-CD36B8DAA44B}"/>
                  </a:ext>
                </a:extLst>
              </p:cNvPr>
              <p:cNvSpPr txBox="1"/>
              <p:nvPr/>
            </p:nvSpPr>
            <p:spPr>
              <a:xfrm>
                <a:off x="351064" y="974036"/>
                <a:ext cx="8589736"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SVD decomposition of </a:t>
                </a:r>
                <a14:m>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b="0" i="1" smtClean="0">
                            <a:solidFill>
                              <a:schemeClr val="tx1">
                                <a:lumMod val="95000"/>
                                <a:lumOff val="5000"/>
                              </a:schemeClr>
                            </a:solidFill>
                            <a:latin typeface="Cambria Math" panose="02040503050406030204" pitchFamily="18" charset="0"/>
                            <a:cs typeface="Arial" panose="020B0604020202020204" pitchFamily="34" charset="0"/>
                          </a:rPr>
                          <m:t>𝑊</m:t>
                        </m:r>
                      </m:e>
                      <m:sub>
                        <m:r>
                          <a:rPr lang="en-US" sz="2400" b="0" i="1" smtClean="0">
                            <a:solidFill>
                              <a:schemeClr val="tx1">
                                <a:lumMod val="95000"/>
                                <a:lumOff val="5000"/>
                              </a:schemeClr>
                            </a:solidFill>
                            <a:latin typeface="Cambria Math" panose="02040503050406030204" pitchFamily="18" charset="0"/>
                            <a:cs typeface="Arial" panose="020B0604020202020204" pitchFamily="34" charset="0"/>
                          </a:rPr>
                          <m:t>𝑇</m:t>
                        </m:r>
                      </m:sub>
                    </m:sSub>
                    <m:r>
                      <a:rPr lang="en-US" sz="2400" b="0" i="1" smtClea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sz="2400" b="0" i="1" smtClea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b="0" i="1" smtClean="0">
                            <a:solidFill>
                              <a:schemeClr val="tx1">
                                <a:lumMod val="95000"/>
                                <a:lumOff val="5000"/>
                              </a:schemeClr>
                            </a:solidFill>
                            <a:latin typeface="Cambria Math" panose="02040503050406030204" pitchFamily="18" charset="0"/>
                            <a:cs typeface="Arial" panose="020B0604020202020204" pitchFamily="34" charset="0"/>
                          </a:rPr>
                          <m:t>𝑊</m:t>
                        </m:r>
                      </m:e>
                      <m:sub>
                        <m:r>
                          <a:rPr lang="en-US" sz="2400" b="0" i="1" smtClean="0">
                            <a:solidFill>
                              <a:schemeClr val="tx1">
                                <a:lumMod val="95000"/>
                                <a:lumOff val="5000"/>
                              </a:schemeClr>
                            </a:solidFill>
                            <a:latin typeface="Cambria Math" panose="02040503050406030204" pitchFamily="18" charset="0"/>
                            <a:cs typeface="Arial" panose="020B0604020202020204" pitchFamily="34" charset="0"/>
                          </a:rPr>
                          <m:t>0</m:t>
                        </m:r>
                      </m:sub>
                    </m:sSub>
                  </m:oMath>
                </a14:m>
                <a:r>
                  <a:rPr lang="en-US" sz="2400" dirty="0">
                    <a:solidFill>
                      <a:schemeClr val="tx1">
                        <a:lumMod val="95000"/>
                        <a:lumOff val="5000"/>
                      </a:schemeClr>
                    </a:solidFill>
                    <a:latin typeface="Arial" panose="020B0604020202020204" pitchFamily="34" charset="0"/>
                    <a:cs typeface="Arial" panose="020B0604020202020204" pitchFamily="34" charset="0"/>
                  </a:rPr>
                  <a:t> confirms not Low Rank</a:t>
                </a:r>
              </a:p>
              <a:p>
                <a:pPr marL="285750" indent="-285750">
                  <a:buFont typeface="Arial" panose="020B0604020202020204" pitchFamily="34" charset="0"/>
                  <a:buChar char="•"/>
                </a:pPr>
                <a:endParaRPr lang="en-US" sz="2400" dirty="0">
                  <a:solidFill>
                    <a:schemeClr val="tx1">
                      <a:lumMod val="95000"/>
                      <a:lumOff val="5000"/>
                    </a:schemeClr>
                  </a:solidFill>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C1A67C1D-636A-B24E-6DD5-CD36B8DAA44B}"/>
                  </a:ext>
                </a:extLst>
              </p:cNvPr>
              <p:cNvSpPr txBox="1">
                <a:spLocks noRot="1" noChangeAspect="1" noMove="1" noResize="1" noEditPoints="1" noAdjustHandles="1" noChangeArrowheads="1" noChangeShapeType="1" noTextEdit="1"/>
              </p:cNvSpPr>
              <p:nvPr/>
            </p:nvSpPr>
            <p:spPr>
              <a:xfrm>
                <a:off x="351064" y="974036"/>
                <a:ext cx="8589736" cy="830997"/>
              </a:xfrm>
              <a:prstGeom prst="rect">
                <a:avLst/>
              </a:prstGeom>
              <a:blipFill>
                <a:blip r:embed="rId4"/>
                <a:stretch>
                  <a:fillRect l="-994" t="-5147"/>
                </a:stretch>
              </a:blipFill>
            </p:spPr>
            <p:txBody>
              <a:bodyPr/>
              <a:lstStyle/>
              <a:p>
                <a:r>
                  <a:rPr lang="en-150">
                    <a:noFill/>
                  </a:rPr>
                  <a:t> </a:t>
                </a:r>
              </a:p>
            </p:txBody>
          </p:sp>
        </mc:Fallback>
      </mc:AlternateContent>
      <p:pic>
        <p:nvPicPr>
          <p:cNvPr id="7" name="Picture 6" descr="A graph of a line&#10;&#10;AI-generated content may be incorrect.">
            <a:extLst>
              <a:ext uri="{FF2B5EF4-FFF2-40B4-BE49-F238E27FC236}">
                <a16:creationId xmlns:a16="http://schemas.microsoft.com/office/drawing/2014/main" id="{DB8273A7-4925-316B-CE3B-293D2EFAC8C3}"/>
              </a:ext>
            </a:extLst>
          </p:cNvPr>
          <p:cNvPicPr>
            <a:picLocks noChangeAspect="1"/>
          </p:cNvPicPr>
          <p:nvPr/>
        </p:nvPicPr>
        <p:blipFill>
          <a:blip r:embed="rId5"/>
          <a:stretch>
            <a:fillRect/>
          </a:stretch>
        </p:blipFill>
        <p:spPr>
          <a:xfrm>
            <a:off x="203200" y="1434940"/>
            <a:ext cx="4059254" cy="2435554"/>
          </a:xfrm>
          <a:prstGeom prst="rect">
            <a:avLst/>
          </a:prstGeom>
        </p:spPr>
      </p:pic>
      <p:pic>
        <p:nvPicPr>
          <p:cNvPr id="9" name="Picture 8" descr="A graph with a line&#10;&#10;AI-generated content may be incorrect.">
            <a:extLst>
              <a:ext uri="{FF2B5EF4-FFF2-40B4-BE49-F238E27FC236}">
                <a16:creationId xmlns:a16="http://schemas.microsoft.com/office/drawing/2014/main" id="{C7382AF5-4324-5AEA-AEB4-1BBE80ACFA8E}"/>
              </a:ext>
            </a:extLst>
          </p:cNvPr>
          <p:cNvPicPr>
            <a:picLocks noChangeAspect="1"/>
          </p:cNvPicPr>
          <p:nvPr/>
        </p:nvPicPr>
        <p:blipFill>
          <a:blip r:embed="rId6"/>
          <a:stretch>
            <a:fillRect/>
          </a:stretch>
        </p:blipFill>
        <p:spPr>
          <a:xfrm>
            <a:off x="4436637" y="1451575"/>
            <a:ext cx="4031534" cy="2418920"/>
          </a:xfrm>
          <a:prstGeom prst="rect">
            <a:avLst/>
          </a:prstGeom>
        </p:spPr>
      </p:pic>
    </p:spTree>
    <p:extLst>
      <p:ext uri="{BB962C8B-B14F-4D97-AF65-F5344CB8AC3E}">
        <p14:creationId xmlns:p14="http://schemas.microsoft.com/office/powerpoint/2010/main" val="148462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graph of different colored lines&#10;&#10;AI-generated content may be incorrect.">
            <a:extLst>
              <a:ext uri="{FF2B5EF4-FFF2-40B4-BE49-F238E27FC236}">
                <a16:creationId xmlns:a16="http://schemas.microsoft.com/office/drawing/2014/main" id="{F1FBB44C-E53A-C306-4897-A1F8AC0FA576}"/>
              </a:ext>
            </a:extLst>
          </p:cNvPr>
          <p:cNvPicPr>
            <a:picLocks noChangeAspect="1"/>
          </p:cNvPicPr>
          <p:nvPr/>
        </p:nvPicPr>
        <p:blipFill>
          <a:blip r:embed="rId2"/>
          <a:stretch>
            <a:fillRect/>
          </a:stretch>
        </p:blipFill>
        <p:spPr>
          <a:xfrm>
            <a:off x="2355850" y="2128198"/>
            <a:ext cx="5842000" cy="4089400"/>
          </a:xfrm>
          <a:prstGeom prst="rect">
            <a:avLst/>
          </a:prstGeom>
        </p:spPr>
      </p:pic>
      <p:sp>
        <p:nvSpPr>
          <p:cNvPr id="4" name="Title 3">
            <a:extLst>
              <a:ext uri="{FF2B5EF4-FFF2-40B4-BE49-F238E27FC236}">
                <a16:creationId xmlns:a16="http://schemas.microsoft.com/office/drawing/2014/main" id="{F87F7167-3AC3-B360-4838-FD7C0AF1E9E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Results: Model Depth Effect</a:t>
            </a:r>
          </a:p>
        </p:txBody>
      </p:sp>
      <p:sp>
        <p:nvSpPr>
          <p:cNvPr id="41" name="TextBox 40">
            <a:extLst>
              <a:ext uri="{FF2B5EF4-FFF2-40B4-BE49-F238E27FC236}">
                <a16:creationId xmlns:a16="http://schemas.microsoft.com/office/drawing/2014/main" id="{9DD2E8B4-2F4F-60D0-52D3-D3C70BBD4E16}"/>
              </a:ext>
            </a:extLst>
          </p:cNvPr>
          <p:cNvSpPr txBox="1"/>
          <p:nvPr/>
        </p:nvSpPr>
        <p:spPr>
          <a:xfrm>
            <a:off x="351063" y="974036"/>
            <a:ext cx="8860669" cy="2308324"/>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Deeper centralized models lead to </a:t>
            </a:r>
            <a:r>
              <a:rPr lang="en-US" sz="2400" dirty="0">
                <a:solidFill>
                  <a:srgbClr val="00B050"/>
                </a:solidFill>
                <a:latin typeface="Arial" panose="020B0604020202020204" pitchFamily="34" charset="0"/>
                <a:cs typeface="Arial" panose="020B0604020202020204" pitchFamily="34" charset="0"/>
              </a:rPr>
              <a:t>lower validation perplexity</a:t>
            </a:r>
          </a:p>
          <a:p>
            <a:pPr marL="285750" indent="-285750">
              <a:buFont typeface="Arial" panose="020B0604020202020204" pitchFamily="34" charset="0"/>
              <a:buChar char="•"/>
            </a:pPr>
            <a:r>
              <a:rPr lang="en-US" sz="2400" b="1" dirty="0">
                <a:solidFill>
                  <a:srgbClr val="FF0000"/>
                </a:solidFill>
                <a:latin typeface="Arial" panose="020B0604020202020204" pitchFamily="34" charset="0"/>
                <a:cs typeface="Arial" panose="020B0604020202020204" pitchFamily="34" charset="0"/>
              </a:rPr>
              <a:t>Opposite effect </a:t>
            </a:r>
            <a:r>
              <a:rPr lang="en-US" sz="2400" dirty="0">
                <a:solidFill>
                  <a:schemeClr val="tx1">
                    <a:lumMod val="95000"/>
                    <a:lumOff val="5000"/>
                  </a:schemeClr>
                </a:solidFill>
                <a:latin typeface="Arial" panose="020B0604020202020204" pitchFamily="34" charset="0"/>
                <a:cs typeface="Arial" panose="020B0604020202020204" pitchFamily="34" charset="0"/>
              </a:rPr>
              <a:t>for </a:t>
            </a:r>
            <a:r>
              <a:rPr lang="en-US" sz="2400" dirty="0" err="1">
                <a:solidFill>
                  <a:schemeClr val="tx1">
                    <a:lumMod val="95000"/>
                    <a:lumOff val="5000"/>
                  </a:schemeClr>
                </a:solidFill>
                <a:latin typeface="Arial" panose="020B0604020202020204" pitchFamily="34" charset="0"/>
                <a:cs typeface="Arial" panose="020B0604020202020204" pitchFamily="34" charset="0"/>
              </a:rPr>
              <a:t>FedAvg</a:t>
            </a:r>
            <a:r>
              <a:rPr lang="en-US" sz="2400" dirty="0">
                <a:solidFill>
                  <a:schemeClr val="tx1">
                    <a:lumMod val="95000"/>
                    <a:lumOff val="5000"/>
                  </a:schemeClr>
                </a:solidFill>
                <a:latin typeface="Arial" panose="020B0604020202020204" pitchFamily="34" charset="0"/>
                <a:cs typeface="Arial" panose="020B0604020202020204" pitchFamily="34" charset="0"/>
              </a:rPr>
              <a:t> – averaging deeper models might be destructive to model dynamics (or could be overfitting)</a:t>
            </a:r>
          </a:p>
          <a:p>
            <a:pPr marL="285750" indent="-285750">
              <a:buFont typeface="Arial" panose="020B0604020202020204" pitchFamily="34" charset="0"/>
              <a:buChar char="•"/>
            </a:pPr>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7717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7F7167-3AC3-B360-4838-FD7C0AF1E9E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Improvement Ideas</a:t>
            </a:r>
            <a:endParaRPr lang="en-US" dirty="0"/>
          </a:p>
        </p:txBody>
      </p:sp>
      <p:sp>
        <p:nvSpPr>
          <p:cNvPr id="12" name="Content Placeholder 2">
            <a:extLst>
              <a:ext uri="{FF2B5EF4-FFF2-40B4-BE49-F238E27FC236}">
                <a16:creationId xmlns:a16="http://schemas.microsoft.com/office/drawing/2014/main" id="{A912DAB2-3F5E-F3CB-9076-440490BF59F7}"/>
              </a:ext>
            </a:extLst>
          </p:cNvPr>
          <p:cNvSpPr txBox="1">
            <a:spLocks/>
          </p:cNvSpPr>
          <p:nvPr/>
        </p:nvSpPr>
        <p:spPr>
          <a:xfrm>
            <a:off x="351064" y="1271931"/>
            <a:ext cx="3809456" cy="1547469"/>
          </a:xfrm>
          <a:prstGeom prst="rect">
            <a:avLst/>
          </a:prstGeom>
        </p:spPr>
        <p:txBody>
          <a:bodyPr/>
          <a:lstStyle>
            <a:lvl1pPr marL="171450" indent="-171450" algn="l" defTabSz="685800" rtl="0" eaLnBrk="1" latinLnBrk="0" hangingPunct="1">
              <a:lnSpc>
                <a:spcPct val="90000"/>
              </a:lnSpc>
              <a:spcBef>
                <a:spcPts val="750"/>
              </a:spcBef>
              <a:buFont typeface="Wingdings" pitchFamily="2" charset="2"/>
              <a:buChar char="§"/>
              <a:defRPr sz="1800" b="0" i="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700" b="0" i="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600" b="0" i="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200" b="0" i="0" kern="1200" baseline="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Wingdings" pitchFamily="2" charset="2"/>
              <a:buNone/>
              <a:defRPr sz="1050" b="0" i="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a:p>
            <a:pPr marL="0" indent="0">
              <a:buNone/>
            </a:pPr>
            <a:r>
              <a:rPr lang="en-US"/>
              <a:t> </a:t>
            </a:r>
          </a:p>
        </p:txBody>
      </p:sp>
      <p:sp>
        <p:nvSpPr>
          <p:cNvPr id="6" name="TextBox 5">
            <a:extLst>
              <a:ext uri="{FF2B5EF4-FFF2-40B4-BE49-F238E27FC236}">
                <a16:creationId xmlns:a16="http://schemas.microsoft.com/office/drawing/2014/main" id="{4997D180-B1E9-3828-34C3-B50C5D898A66}"/>
              </a:ext>
            </a:extLst>
          </p:cNvPr>
          <p:cNvSpPr txBox="1"/>
          <p:nvPr/>
        </p:nvSpPr>
        <p:spPr>
          <a:xfrm>
            <a:off x="351064" y="974036"/>
            <a:ext cx="8301870" cy="830997"/>
          </a:xfrm>
          <a:prstGeom prst="rect">
            <a:avLst/>
          </a:prstGeom>
          <a:noFill/>
        </p:spPr>
        <p:txBody>
          <a:bodyPr wrap="square">
            <a:spAutoFit/>
          </a:bodyPr>
          <a:lstStyle/>
          <a:p>
            <a:pPr marL="285750" indent="-285750">
              <a:buFont typeface="Arial" panose="020B0604020202020204" pitchFamily="34" charset="0"/>
              <a:buChar char="•"/>
            </a:pPr>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F69382C-B68B-87D5-46E9-72E061CC0E3E}"/>
              </a:ext>
            </a:extLst>
          </p:cNvPr>
          <p:cNvSpPr txBox="1"/>
          <p:nvPr/>
        </p:nvSpPr>
        <p:spPr>
          <a:xfrm>
            <a:off x="351063" y="974036"/>
            <a:ext cx="8378069" cy="2308324"/>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How to improve over </a:t>
            </a:r>
            <a:r>
              <a:rPr lang="en-US" sz="2400" dirty="0" err="1">
                <a:solidFill>
                  <a:schemeClr val="tx1">
                    <a:lumMod val="95000"/>
                    <a:lumOff val="5000"/>
                  </a:schemeClr>
                </a:solidFill>
                <a:latin typeface="Arial" panose="020B0604020202020204" pitchFamily="34" charset="0"/>
                <a:cs typeface="Arial" panose="020B0604020202020204" pitchFamily="34" charset="0"/>
              </a:rPr>
              <a:t>FedAvg</a:t>
            </a:r>
            <a:r>
              <a:rPr lang="en-US" sz="2400" dirty="0">
                <a:solidFill>
                  <a:schemeClr val="tx1">
                    <a:lumMod val="95000"/>
                    <a:lumOff val="5000"/>
                  </a:schemeClr>
                </a:solidFill>
                <a:latin typeface="Arial" panose="020B0604020202020204" pitchFamily="34" charset="0"/>
                <a:cs typeface="Arial" panose="020B0604020202020204" pitchFamily="34" charset="0"/>
              </a:rPr>
              <a:t> (simple arithmetic averaging of the MLE)</a:t>
            </a:r>
          </a:p>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For this project: incorporate methods from </a:t>
            </a:r>
            <a:r>
              <a:rPr lang="en-US" sz="2400" dirty="0" err="1">
                <a:solidFill>
                  <a:schemeClr val="tx1">
                    <a:lumMod val="95000"/>
                    <a:lumOff val="5000"/>
                  </a:schemeClr>
                </a:solidFill>
                <a:latin typeface="Arial" panose="020B0604020202020204" pitchFamily="34" charset="0"/>
                <a:cs typeface="Arial" panose="020B0604020202020204" pitchFamily="34" charset="0"/>
              </a:rPr>
              <a:t>bayesian</a:t>
            </a:r>
            <a:r>
              <a:rPr lang="en-US" sz="2400" dirty="0">
                <a:solidFill>
                  <a:schemeClr val="tx1">
                    <a:lumMod val="95000"/>
                    <a:lumOff val="5000"/>
                  </a:schemeClr>
                </a:solidFill>
                <a:latin typeface="Arial" panose="020B0604020202020204" pitchFamily="34" charset="0"/>
                <a:cs typeface="Arial" panose="020B0604020202020204" pitchFamily="34" charset="0"/>
              </a:rPr>
              <a:t> inference and signal processing</a:t>
            </a:r>
          </a:p>
          <a:p>
            <a:pPr marL="285750" indent="-285750">
              <a:buFont typeface="Arial" panose="020B0604020202020204" pitchFamily="34" charset="0"/>
              <a:buChar char="•"/>
            </a:pPr>
            <a:r>
              <a:rPr lang="en-US" sz="2400" b="1" dirty="0">
                <a:solidFill>
                  <a:schemeClr val="tx1">
                    <a:lumMod val="95000"/>
                    <a:lumOff val="5000"/>
                  </a:schemeClr>
                </a:solidFill>
                <a:latin typeface="Arial" panose="020B0604020202020204" pitchFamily="34" charset="0"/>
                <a:cs typeface="Arial" panose="020B0604020202020204" pitchFamily="34" charset="0"/>
              </a:rPr>
              <a:t>3 proposed modifications</a:t>
            </a:r>
            <a:r>
              <a:rPr lang="en-US" sz="2400"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4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21" name="Picture 20" descr="A diagram of a diagram&#10;&#10;AI-generated content may be incorrect.">
            <a:extLst>
              <a:ext uri="{FF2B5EF4-FFF2-40B4-BE49-F238E27FC236}">
                <a16:creationId xmlns:a16="http://schemas.microsoft.com/office/drawing/2014/main" id="{CD38A6F3-7A31-8BD1-BADE-C20870B1BB9F}"/>
              </a:ext>
            </a:extLst>
          </p:cNvPr>
          <p:cNvPicPr>
            <a:picLocks noChangeAspect="1"/>
          </p:cNvPicPr>
          <p:nvPr/>
        </p:nvPicPr>
        <p:blipFill>
          <a:blip r:embed="rId2"/>
          <a:srcRect l="15066" t="18547" r="17650" b="18547"/>
          <a:stretch>
            <a:fillRect/>
          </a:stretch>
        </p:blipFill>
        <p:spPr>
          <a:xfrm>
            <a:off x="4983482" y="2687062"/>
            <a:ext cx="4049374" cy="3785934"/>
          </a:xfrm>
          <a:prstGeom prst="rect">
            <a:avLst/>
          </a:prstGeom>
        </p:spPr>
      </p:pic>
      <p:sp>
        <p:nvSpPr>
          <p:cNvPr id="23" name="TextBox 22">
            <a:extLst>
              <a:ext uri="{FF2B5EF4-FFF2-40B4-BE49-F238E27FC236}">
                <a16:creationId xmlns:a16="http://schemas.microsoft.com/office/drawing/2014/main" id="{9AF4EE80-5F05-78AF-0E96-F4C434133639}"/>
              </a:ext>
            </a:extLst>
          </p:cNvPr>
          <p:cNvSpPr txBox="1"/>
          <p:nvPr/>
        </p:nvSpPr>
        <p:spPr>
          <a:xfrm>
            <a:off x="411482" y="3117295"/>
            <a:ext cx="4572000" cy="2308324"/>
          </a:xfrm>
          <a:prstGeom prst="rect">
            <a:avLst/>
          </a:prstGeom>
          <a:noFill/>
        </p:spPr>
        <p:txBody>
          <a:bodyPr wrap="square">
            <a:spAutoFit/>
          </a:bodyPr>
          <a:lstStyle/>
          <a:p>
            <a:pPr marL="742950" lvl="1" indent="-285750">
              <a:buFont typeface="Arial" panose="020B0604020202020204" pitchFamily="34" charset="0"/>
              <a:buChar char="•"/>
            </a:pPr>
            <a:r>
              <a:rPr lang="en-US" sz="2400" b="1" dirty="0" err="1">
                <a:solidFill>
                  <a:srgbClr val="0070C0"/>
                </a:solidFill>
                <a:latin typeface="Arial" panose="020B0604020202020204" pitchFamily="34" charset="0"/>
                <a:cs typeface="Arial" panose="020B0604020202020204" pitchFamily="34" charset="0"/>
              </a:rPr>
              <a:t>FedFisher</a:t>
            </a:r>
            <a:r>
              <a:rPr lang="en-US" sz="2400" dirty="0">
                <a:solidFill>
                  <a:schemeClr val="tx1">
                    <a:lumMod val="95000"/>
                    <a:lumOff val="5000"/>
                  </a:schemeClr>
                </a:solidFill>
                <a:latin typeface="Arial" panose="020B0604020202020204" pitchFamily="34" charset="0"/>
                <a:cs typeface="Arial" panose="020B0604020202020204" pitchFamily="34" charset="0"/>
              </a:rPr>
              <a:t>: precision-weighted aggregation</a:t>
            </a:r>
          </a:p>
          <a:p>
            <a:pPr marL="742950" lvl="1" indent="-285750">
              <a:buFont typeface="Arial" panose="020B0604020202020204" pitchFamily="34" charset="0"/>
              <a:buChar char="•"/>
            </a:pPr>
            <a:r>
              <a:rPr lang="en-US" sz="2400" b="1" dirty="0" err="1">
                <a:solidFill>
                  <a:srgbClr val="00B050"/>
                </a:solidFill>
                <a:latin typeface="Arial" panose="020B0604020202020204" pitchFamily="34" charset="0"/>
                <a:cs typeface="Arial" panose="020B0604020202020204" pitchFamily="34" charset="0"/>
              </a:rPr>
              <a:t>FedEntropy</a:t>
            </a:r>
            <a:r>
              <a:rPr lang="en-US" sz="2400" dirty="0">
                <a:solidFill>
                  <a:schemeClr val="tx1">
                    <a:lumMod val="95000"/>
                    <a:lumOff val="5000"/>
                  </a:schemeClr>
                </a:solidFill>
                <a:latin typeface="Arial" panose="020B0604020202020204" pitchFamily="34" charset="0"/>
                <a:cs typeface="Arial" panose="020B0604020202020204" pitchFamily="34" charset="0"/>
              </a:rPr>
              <a:t>: confidence-weighted aggregation</a:t>
            </a:r>
          </a:p>
          <a:p>
            <a:pPr marL="742950" lvl="1" indent="-285750">
              <a:buFont typeface="Arial" panose="020B0604020202020204" pitchFamily="34" charset="0"/>
              <a:buChar char="•"/>
            </a:pPr>
            <a:r>
              <a:rPr lang="en-US" sz="2400" b="1" dirty="0" err="1">
                <a:solidFill>
                  <a:srgbClr val="7030A0"/>
                </a:solidFill>
                <a:latin typeface="Arial" panose="020B0604020202020204" pitchFamily="34" charset="0"/>
                <a:cs typeface="Arial" panose="020B0604020202020204" pitchFamily="34" charset="0"/>
              </a:rPr>
              <a:t>FedMomentum</a:t>
            </a:r>
            <a:r>
              <a:rPr lang="en-US" sz="2400" dirty="0">
                <a:solidFill>
                  <a:schemeClr val="tx1">
                    <a:lumMod val="95000"/>
                    <a:lumOff val="5000"/>
                  </a:schemeClr>
                </a:solidFill>
                <a:latin typeface="Arial" panose="020B0604020202020204" pitchFamily="34" charset="0"/>
                <a:cs typeface="Arial" panose="020B0604020202020204" pitchFamily="34" charset="0"/>
              </a:rPr>
              <a:t>: server-side smoothing</a:t>
            </a:r>
          </a:p>
        </p:txBody>
      </p:sp>
    </p:spTree>
    <p:extLst>
      <p:ext uri="{BB962C8B-B14F-4D97-AF65-F5344CB8AC3E}">
        <p14:creationId xmlns:p14="http://schemas.microsoft.com/office/powerpoint/2010/main" val="2192046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7F7167-3AC3-B360-4838-FD7C0AF1E9E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Proposed Aggregation Modifications</a:t>
            </a:r>
            <a:endParaRPr lang="en-US" dirty="0"/>
          </a:p>
        </p:txBody>
      </p:sp>
      <p:sp>
        <p:nvSpPr>
          <p:cNvPr id="14" name="Content Placeholder 2">
            <a:extLst>
              <a:ext uri="{FF2B5EF4-FFF2-40B4-BE49-F238E27FC236}">
                <a16:creationId xmlns:a16="http://schemas.microsoft.com/office/drawing/2014/main" id="{6FF18949-8C77-F206-662B-0566938113AB}"/>
              </a:ext>
            </a:extLst>
          </p:cNvPr>
          <p:cNvSpPr txBox="1">
            <a:spLocks/>
          </p:cNvSpPr>
          <p:nvPr/>
        </p:nvSpPr>
        <p:spPr>
          <a:xfrm>
            <a:off x="351064" y="1335735"/>
            <a:ext cx="2986496" cy="1110285"/>
          </a:xfrm>
          <a:prstGeom prst="rect">
            <a:avLst/>
          </a:prstGeom>
        </p:spPr>
        <p:txBody>
          <a:bodyPr/>
          <a:lstStyle>
            <a:lvl1pPr marL="171450" indent="-171450" algn="l" defTabSz="685800" rtl="0" eaLnBrk="1" latinLnBrk="0" hangingPunct="1">
              <a:lnSpc>
                <a:spcPct val="90000"/>
              </a:lnSpc>
              <a:spcBef>
                <a:spcPts val="750"/>
              </a:spcBef>
              <a:buFont typeface="Wingdings" pitchFamily="2" charset="2"/>
              <a:buChar char="§"/>
              <a:defRPr sz="1800" b="0" i="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700" b="0" i="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600" b="0" i="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200" b="0" i="0" kern="1200" baseline="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Wingdings" pitchFamily="2" charset="2"/>
              <a:buNone/>
              <a:defRPr sz="1050" b="0" i="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b="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E88297-B92B-6F58-1DB5-30FD2501BB65}"/>
                  </a:ext>
                </a:extLst>
              </p:cNvPr>
              <p:cNvSpPr txBox="1"/>
              <p:nvPr/>
            </p:nvSpPr>
            <p:spPr>
              <a:xfrm>
                <a:off x="42878" y="1203868"/>
                <a:ext cx="3233722" cy="4262898"/>
              </a:xfrm>
              <a:prstGeom prst="rect">
                <a:avLst/>
              </a:prstGeom>
              <a:noFill/>
            </p:spPr>
            <p:txBody>
              <a:bodyPr wrap="square">
                <a:spAutoFit/>
              </a:bodyPr>
              <a:lstStyle/>
              <a:p>
                <a:r>
                  <a:rPr lang="en-US" sz="2400" b="1" dirty="0">
                    <a:solidFill>
                      <a:srgbClr val="0070C0"/>
                    </a:solidFill>
                    <a:latin typeface="Arial" panose="020B0604020202020204" pitchFamily="34" charset="0"/>
                    <a:cs typeface="Arial" panose="020B0604020202020204" pitchFamily="34" charset="0"/>
                  </a:rPr>
                  <a:t>FedFisher</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Weigh updates by their precision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Use </a:t>
                </a:r>
                <a14:m>
                  <m:oMath xmlns:m="http://schemas.openxmlformats.org/officeDocument/2006/math">
                    <m:r>
                      <a:rPr lang="en-US" sz="2400" b="0" i="1" smtClean="0">
                        <a:latin typeface="Cambria Math" panose="02040503050406030204" pitchFamily="18" charset="0"/>
                        <a:cs typeface="Arial" panose="020B0604020202020204" pitchFamily="34" charset="0"/>
                      </a:rPr>
                      <m:t>𝐷𝑖𝑎𝑔</m:t>
                    </m:r>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ℱ</m:t>
                            </m:r>
                          </m:e>
                          <m:sub>
                            <m:r>
                              <a:rPr lang="en-US" sz="2400" b="0" i="1" smtClean="0">
                                <a:latin typeface="Cambria Math" panose="02040503050406030204" pitchFamily="18" charset="0"/>
                                <a:cs typeface="Arial" panose="020B0604020202020204" pitchFamily="34" charset="0"/>
                              </a:rPr>
                              <m:t>𝑖</m:t>
                            </m:r>
                          </m:sub>
                        </m:sSub>
                      </m:e>
                    </m:d>
                    <m:r>
                      <a:rPr lang="en-US" sz="2400" b="0" i="1" smtClean="0">
                        <a:latin typeface="Cambria Math" panose="02040503050406030204" pitchFamily="18" charset="0"/>
                        <a:cs typeface="Arial" panose="020B0604020202020204" pitchFamily="34" charset="0"/>
                      </a:rPr>
                      <m:t>  </m:t>
                    </m:r>
                  </m:oMath>
                </a14:m>
                <a:endParaRPr lang="en-US" sz="2400" b="0" i="1" dirty="0">
                  <a:latin typeface="Cambria Math" panose="02040503050406030204" pitchFamily="18" charset="0"/>
                  <a:cs typeface="Arial" panose="020B0604020202020204" pitchFamily="34" charset="0"/>
                </a:endParaRPr>
              </a:p>
              <a:p>
                <a:pPr marL="285750" indent="-285750">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ℱ</m:t>
                        </m:r>
                      </m:e>
                      <m:sub>
                        <m:r>
                          <a:rPr lang="en-US" sz="2400" i="1">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Fisher Information Matrix,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ℱ</m:t>
                        </m:r>
                      </m:e>
                      <m:sub>
                        <m:r>
                          <a:rPr lang="en-US" sz="2400" i="1">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𝔼</m:t>
                    </m:r>
                    <m:d>
                      <m:dPr>
                        <m:begChr m:val="["/>
                        <m:endChr m:val="]"/>
                        <m:ctrlPr>
                          <a:rPr lang="en-US" sz="2400" b="0" i="1" smtClean="0">
                            <a:latin typeface="Cambria Math" panose="02040503050406030204" pitchFamily="18" charset="0"/>
                            <a:cs typeface="Arial" panose="020B0604020202020204" pitchFamily="34" charset="0"/>
                          </a:rPr>
                        </m:ctrlPr>
                      </m:dPr>
                      <m:e>
                        <m:r>
                          <m:rPr>
                            <m:sty m:val="p"/>
                          </m:rPr>
                          <a:rPr lang="en-US" sz="2400" b="0" i="0"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𝐿</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m:t>
                        </m:r>
                        <m:r>
                          <m:rPr>
                            <m:sty m:val="p"/>
                          </m:rPr>
                          <a:rPr lang="en-US" sz="2400" b="0" i="0" smtClean="0">
                            <a:latin typeface="Cambria Math" panose="02040503050406030204" pitchFamily="18" charset="0"/>
                            <a:cs typeface="Arial" panose="020B0604020202020204" pitchFamily="34" charset="0"/>
                          </a:rPr>
                          <m:t>∇</m:t>
                        </m:r>
                        <m:sSubSup>
                          <m:sSubSupPr>
                            <m:ctrlPr>
                              <a:rPr lang="en-US" sz="2400" b="0" i="1" smtClean="0">
                                <a:latin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cs typeface="Arial" panose="020B0604020202020204" pitchFamily="34" charset="0"/>
                              </a:rPr>
                              <m:t>𝐿</m:t>
                            </m:r>
                          </m:e>
                          <m:sub>
                            <m:r>
                              <a:rPr lang="en-US" sz="2400" b="0" i="1" smtClean="0">
                                <a:latin typeface="Cambria Math" panose="02040503050406030204" pitchFamily="18" charset="0"/>
                                <a:cs typeface="Arial" panose="020B0604020202020204" pitchFamily="34" charset="0"/>
                              </a:rPr>
                              <m:t>𝑖</m:t>
                            </m:r>
                          </m:sub>
                          <m:sup>
                            <m:r>
                              <a:rPr lang="en-US" sz="2400" b="0" i="1" smtClean="0">
                                <a:latin typeface="Cambria Math" panose="02040503050406030204" pitchFamily="18" charset="0"/>
                                <a:cs typeface="Arial" panose="020B0604020202020204" pitchFamily="34" charset="0"/>
                              </a:rPr>
                              <m:t>𝑇</m:t>
                            </m:r>
                          </m:sup>
                        </m:sSubSup>
                      </m:e>
                    </m:d>
                  </m:oMath>
                </a14:m>
                <a:endParaRPr lang="en-US" sz="24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Then: </a:t>
                </a:r>
              </a:p>
              <a:p>
                <a:pPr/>
                <a14:m>
                  <m:oMathPara xmlns:m="http://schemas.openxmlformats.org/officeDocument/2006/math">
                    <m:oMathParaPr>
                      <m:jc m:val="centerGroup"/>
                    </m:oMathParaPr>
                    <m:oMath xmlns:m="http://schemas.openxmlformats.org/officeDocument/2006/math">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𝜃</m:t>
                          </m:r>
                        </m:e>
                        <m:sub>
                          <m:r>
                            <a:rPr lang="en-US" sz="2400" i="1">
                              <a:solidFill>
                                <a:schemeClr val="tx1">
                                  <a:lumMod val="95000"/>
                                  <a:lumOff val="5000"/>
                                </a:schemeClr>
                              </a:solidFill>
                              <a:latin typeface="Cambria Math" panose="02040503050406030204" pitchFamily="18" charset="0"/>
                            </a:rPr>
                            <m:t>𝑔𝑙𝑜𝑏𝑎𝑙</m:t>
                          </m:r>
                        </m:sub>
                      </m:sSub>
                      <m:r>
                        <a:rPr lang="en-US" sz="2400" i="1">
                          <a:solidFill>
                            <a:schemeClr val="tx1">
                              <a:lumMod val="95000"/>
                              <a:lumOff val="5000"/>
                            </a:schemeClr>
                          </a:solidFill>
                          <a:latin typeface="Cambria Math" panose="02040503050406030204" pitchFamily="18" charset="0"/>
                        </a:rPr>
                        <m:t>=</m:t>
                      </m:r>
                      <m:f>
                        <m:fPr>
                          <m:ctrlPr>
                            <a:rPr lang="en-US" sz="2400" i="1" smtClean="0">
                              <a:solidFill>
                                <a:schemeClr val="tx1">
                                  <a:lumMod val="95000"/>
                                  <a:lumOff val="5000"/>
                                </a:schemeClr>
                              </a:solidFill>
                              <a:latin typeface="Cambria Math" panose="02040503050406030204" pitchFamily="18" charset="0"/>
                            </a:rPr>
                          </m:ctrlPr>
                        </m:fPr>
                        <m:num>
                          <m:nary>
                            <m:naryPr>
                              <m:chr m:val="∑"/>
                              <m:supHide m:val="on"/>
                              <m:ctrlPr>
                                <a:rPr lang="en-US" sz="2400" i="1">
                                  <a:solidFill>
                                    <a:schemeClr val="tx1">
                                      <a:lumMod val="95000"/>
                                      <a:lumOff val="5000"/>
                                    </a:schemeClr>
                                  </a:solidFill>
                                  <a:latin typeface="Cambria Math" panose="02040503050406030204" pitchFamily="18" charset="0"/>
                                </a:rPr>
                              </m:ctrlPr>
                            </m:naryPr>
                            <m:sub>
                              <m:r>
                                <m:rPr>
                                  <m:brk m:alnAt="7"/>
                                </m:rPr>
                                <a:rPr lang="en-US" sz="2400" b="0" i="1" smtClean="0">
                                  <a:solidFill>
                                    <a:schemeClr val="tx1">
                                      <a:lumMod val="95000"/>
                                      <a:lumOff val="5000"/>
                                    </a:schemeClr>
                                  </a:solidFill>
                                  <a:latin typeface="Cambria Math" panose="02040503050406030204" pitchFamily="18" charset="0"/>
                                </a:rPr>
                                <m:t>𝑖</m:t>
                              </m:r>
                            </m:sub>
                            <m:sup/>
                            <m:e>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ℱ</m:t>
                                  </m:r>
                                </m:e>
                                <m:sub>
                                  <m:r>
                                    <a:rPr lang="en-US" sz="2400" b="0" i="1" smtClean="0">
                                      <a:solidFill>
                                        <a:schemeClr val="tx1">
                                          <a:lumMod val="95000"/>
                                          <a:lumOff val="5000"/>
                                        </a:schemeClr>
                                      </a:solidFill>
                                      <a:latin typeface="Cambria Math" panose="02040503050406030204" pitchFamily="18" charset="0"/>
                                    </a:rPr>
                                    <m:t>𝑖</m:t>
                                  </m:r>
                                </m:sub>
                              </m:sSub>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𝜃</m:t>
                                  </m:r>
                                </m:e>
                                <m:sub>
                                  <m:r>
                                    <a:rPr lang="en-US" sz="2400" b="0" i="1" smtClean="0">
                                      <a:solidFill>
                                        <a:schemeClr val="tx1">
                                          <a:lumMod val="95000"/>
                                          <a:lumOff val="5000"/>
                                        </a:schemeClr>
                                      </a:solidFill>
                                      <a:latin typeface="Cambria Math" panose="02040503050406030204" pitchFamily="18" charset="0"/>
                                    </a:rPr>
                                    <m:t>𝑖</m:t>
                                  </m:r>
                                </m:sub>
                              </m:sSub>
                            </m:e>
                          </m:nary>
                        </m:num>
                        <m:den>
                          <m:nary>
                            <m:naryPr>
                              <m:chr m:val="∑"/>
                              <m:supHide m:val="on"/>
                              <m:ctrlPr>
                                <a:rPr lang="en-US" sz="2400" i="1">
                                  <a:solidFill>
                                    <a:schemeClr val="tx1">
                                      <a:lumMod val="95000"/>
                                      <a:lumOff val="5000"/>
                                    </a:schemeClr>
                                  </a:solidFill>
                                  <a:latin typeface="Cambria Math" panose="02040503050406030204" pitchFamily="18" charset="0"/>
                                </a:rPr>
                              </m:ctrlPr>
                            </m:naryPr>
                            <m:sub>
                              <m:r>
                                <m:rPr>
                                  <m:brk m:alnAt="7"/>
                                </m:rPr>
                                <a:rPr lang="en-US" sz="2400" i="1">
                                  <a:solidFill>
                                    <a:schemeClr val="tx1">
                                      <a:lumMod val="95000"/>
                                      <a:lumOff val="5000"/>
                                    </a:schemeClr>
                                  </a:solidFill>
                                  <a:latin typeface="Cambria Math" panose="02040503050406030204" pitchFamily="18" charset="0"/>
                                </a:rPr>
                                <m:t>𝑖</m:t>
                              </m:r>
                            </m:sub>
                            <m:sup/>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ℱ</m:t>
                                  </m:r>
                                </m:e>
                                <m:sub>
                                  <m:r>
                                    <a:rPr lang="en-US" sz="2400" i="1">
                                      <a:solidFill>
                                        <a:schemeClr val="tx1">
                                          <a:lumMod val="95000"/>
                                          <a:lumOff val="5000"/>
                                        </a:schemeClr>
                                      </a:solidFill>
                                      <a:latin typeface="Cambria Math" panose="02040503050406030204" pitchFamily="18" charset="0"/>
                                    </a:rPr>
                                    <m:t>𝑖</m:t>
                                  </m:r>
                                </m:sub>
                              </m:sSub>
                            </m:e>
                          </m:nary>
                        </m:den>
                      </m:f>
                    </m:oMath>
                  </m:oMathPara>
                </a14:m>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150" sz="24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EBE88297-B92B-6F58-1DB5-30FD2501BB65}"/>
                  </a:ext>
                </a:extLst>
              </p:cNvPr>
              <p:cNvSpPr txBox="1">
                <a:spLocks noRot="1" noChangeAspect="1" noMove="1" noResize="1" noEditPoints="1" noAdjustHandles="1" noChangeArrowheads="1" noChangeShapeType="1" noTextEdit="1"/>
              </p:cNvSpPr>
              <p:nvPr/>
            </p:nvSpPr>
            <p:spPr>
              <a:xfrm>
                <a:off x="42878" y="1203868"/>
                <a:ext cx="3233722" cy="4262898"/>
              </a:xfrm>
              <a:prstGeom prst="rect">
                <a:avLst/>
              </a:prstGeom>
              <a:blipFill>
                <a:blip r:embed="rId3"/>
                <a:stretch>
                  <a:fillRect l="-2825" t="-1000"/>
                </a:stretch>
              </a:blipFill>
            </p:spPr>
            <p:txBody>
              <a:bodyPr/>
              <a:lstStyle/>
              <a:p>
                <a:r>
                  <a:rPr lang="en-150">
                    <a:noFill/>
                  </a:rPr>
                  <a:t> </a:t>
                </a:r>
              </a:p>
            </p:txBody>
          </p:sp>
        </mc:Fallback>
      </mc:AlternateContent>
      <p:sp>
        <p:nvSpPr>
          <p:cNvPr id="7" name="TextBox 6">
            <a:extLst>
              <a:ext uri="{FF2B5EF4-FFF2-40B4-BE49-F238E27FC236}">
                <a16:creationId xmlns:a16="http://schemas.microsoft.com/office/drawing/2014/main" id="{B8E763BD-8437-EEA1-5C34-4AFBC3DD4F81}"/>
              </a:ext>
            </a:extLst>
          </p:cNvPr>
          <p:cNvSpPr txBox="1"/>
          <p:nvPr/>
        </p:nvSpPr>
        <p:spPr>
          <a:xfrm>
            <a:off x="3161454" y="1192213"/>
            <a:ext cx="3233722" cy="4154984"/>
          </a:xfrm>
          <a:prstGeom prst="rect">
            <a:avLst/>
          </a:prstGeom>
          <a:noFill/>
        </p:spPr>
        <p:txBody>
          <a:bodyPr wrap="square">
            <a:spAutoFit/>
          </a:bodyPr>
          <a:lstStyle/>
          <a:p>
            <a:r>
              <a:rPr lang="en-US" sz="2400" b="1" dirty="0" err="1">
                <a:solidFill>
                  <a:srgbClr val="00B050"/>
                </a:solidFill>
                <a:latin typeface="Arial" panose="020B0604020202020204" pitchFamily="34" charset="0"/>
                <a:cs typeface="Arial" panose="020B0604020202020204" pitchFamily="34" charset="0"/>
              </a:rPr>
              <a:t>FedEntropy</a:t>
            </a:r>
            <a:endParaRPr lang="en-US" sz="2400" b="1" dirty="0">
              <a:solidFill>
                <a:srgbClr val="00B05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Weigh updates by their confidence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Use:</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with a device-local validation set</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Aggregation weights:</a:t>
            </a:r>
          </a:p>
          <a:p>
            <a:pPr marL="285750" indent="-285750">
              <a:buFont typeface="Arial" panose="020B0604020202020204" pitchFamily="34" charset="0"/>
              <a:buChar char="•"/>
            </a:pPr>
            <a:endParaRPr lang="en-US" sz="2400" dirty="0">
              <a:latin typeface="Cambria Math" panose="02040503050406030204" pitchFamily="18" charset="0"/>
              <a:cs typeface="Arial" panose="020B0604020202020204" pitchFamily="34" charset="0"/>
            </a:endParaRPr>
          </a:p>
        </p:txBody>
      </p:sp>
      <p:sp>
        <p:nvSpPr>
          <p:cNvPr id="8" name="TextBox 7">
            <a:extLst>
              <a:ext uri="{FF2B5EF4-FFF2-40B4-BE49-F238E27FC236}">
                <a16:creationId xmlns:a16="http://schemas.microsoft.com/office/drawing/2014/main" id="{F50C6D3F-DA05-D207-ADF3-006491994230}"/>
              </a:ext>
            </a:extLst>
          </p:cNvPr>
          <p:cNvSpPr txBox="1"/>
          <p:nvPr/>
        </p:nvSpPr>
        <p:spPr>
          <a:xfrm>
            <a:off x="6299471" y="1192213"/>
            <a:ext cx="2986496" cy="2677656"/>
          </a:xfrm>
          <a:prstGeom prst="rect">
            <a:avLst/>
          </a:prstGeom>
          <a:noFill/>
        </p:spPr>
        <p:txBody>
          <a:bodyPr wrap="square">
            <a:spAutoFit/>
          </a:bodyPr>
          <a:lstStyle/>
          <a:p>
            <a:r>
              <a:rPr lang="en-US" sz="2400" b="1" dirty="0" err="1">
                <a:solidFill>
                  <a:srgbClr val="7030A0"/>
                </a:solidFill>
                <a:latin typeface="Arial" panose="020B0604020202020204" pitchFamily="34" charset="0"/>
                <a:cs typeface="Arial" panose="020B0604020202020204" pitchFamily="34" charset="0"/>
              </a:rPr>
              <a:t>FedMomentum</a:t>
            </a:r>
            <a:endParaRPr lang="en-US" sz="2400" b="1" dirty="0">
              <a:solidFill>
                <a:srgbClr val="7030A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Treat updates as a noisy signal of a “true” gradient trajectory</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Apply momentum at server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2ED4FC-E9A9-3C1E-5BB4-0C4BDB631538}"/>
                  </a:ext>
                </a:extLst>
              </p:cNvPr>
              <p:cNvSpPr txBox="1"/>
              <p:nvPr/>
            </p:nvSpPr>
            <p:spPr>
              <a:xfrm>
                <a:off x="2934275" y="2822030"/>
                <a:ext cx="368807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cs typeface="Arial" panose="020B0604020202020204" pitchFamily="34" charset="0"/>
                        </a:rPr>
                        <m:t>𝐻</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𝑝</m:t>
                          </m:r>
                        </m:e>
                      </m:d>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𝑝</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e>
                      </m:d>
                      <m:func>
                        <m:funcPr>
                          <m:ctrlPr>
                            <a:rPr lang="en-US" sz="2400" b="0" i="1" smtClean="0">
                              <a:latin typeface="Cambria Math" panose="02040503050406030204" pitchFamily="18" charset="0"/>
                              <a:cs typeface="Arial" panose="020B0604020202020204" pitchFamily="34" charset="0"/>
                            </a:rPr>
                          </m:ctrlPr>
                        </m:funcPr>
                        <m:fName>
                          <m:r>
                            <m:rPr>
                              <m:sty m:val="p"/>
                            </m:rPr>
                            <a:rPr lang="en-US" sz="2400" b="0" i="0" smtClean="0">
                              <a:latin typeface="Cambria Math" panose="02040503050406030204" pitchFamily="18" charset="0"/>
                              <a:cs typeface="Arial" panose="020B0604020202020204" pitchFamily="34" charset="0"/>
                            </a:rPr>
                            <m:t>log</m:t>
                          </m:r>
                        </m:fName>
                        <m:e>
                          <m:r>
                            <a:rPr lang="en-US" sz="2400" b="0" i="1" smtClean="0">
                              <a:latin typeface="Cambria Math" panose="02040503050406030204" pitchFamily="18" charset="0"/>
                              <a:cs typeface="Arial" panose="020B0604020202020204" pitchFamily="34" charset="0"/>
                            </a:rPr>
                            <m:t>𝑝</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e>
                      </m:func>
                    </m:oMath>
                  </m:oMathPara>
                </a14:m>
                <a:endParaRPr lang="en-US" sz="2400"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792ED4FC-E9A9-3C1E-5BB4-0C4BDB631538}"/>
                  </a:ext>
                </a:extLst>
              </p:cNvPr>
              <p:cNvSpPr txBox="1">
                <a:spLocks noRot="1" noChangeAspect="1" noMove="1" noResize="1" noEditPoints="1" noAdjustHandles="1" noChangeArrowheads="1" noChangeShapeType="1" noTextEdit="1"/>
              </p:cNvSpPr>
              <p:nvPr/>
            </p:nvSpPr>
            <p:spPr>
              <a:xfrm>
                <a:off x="2934275" y="2822030"/>
                <a:ext cx="3688079" cy="461665"/>
              </a:xfrm>
              <a:prstGeom prst="rect">
                <a:avLst/>
              </a:prstGeom>
              <a:blipFill>
                <a:blip r:embed="rId4"/>
                <a:stretch>
                  <a:fillRect b="-19737"/>
                </a:stretch>
              </a:blipFill>
            </p:spPr>
            <p:txBody>
              <a:bodyPr/>
              <a:lstStyle/>
              <a:p>
                <a:r>
                  <a:rPr lang="en-150">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11A1FE-329D-2847-6824-0A2C35EFCFAF}"/>
                  </a:ext>
                </a:extLst>
              </p:cNvPr>
              <p:cNvSpPr txBox="1"/>
              <p:nvPr/>
            </p:nvSpPr>
            <p:spPr>
              <a:xfrm>
                <a:off x="2076904" y="4923029"/>
                <a:ext cx="4724400" cy="1010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𝑤</m:t>
                          </m:r>
                        </m:e>
                        <m:sub>
                          <m:r>
                            <a:rPr lang="en-US" sz="2400" b="0" i="1" smtClean="0">
                              <a:solidFill>
                                <a:schemeClr val="tx1">
                                  <a:lumMod val="95000"/>
                                  <a:lumOff val="5000"/>
                                </a:schemeClr>
                              </a:solidFill>
                              <a:latin typeface="Cambria Math" panose="02040503050406030204" pitchFamily="18" charset="0"/>
                            </a:rPr>
                            <m:t>𝑖</m:t>
                          </m:r>
                        </m:sub>
                      </m:sSub>
                      <m:r>
                        <a:rPr lang="en-US" sz="2400" i="1">
                          <a:solidFill>
                            <a:schemeClr val="tx1">
                              <a:lumMod val="95000"/>
                              <a:lumOff val="5000"/>
                            </a:schemeClr>
                          </a:solidFill>
                          <a:latin typeface="Cambria Math" panose="02040503050406030204" pitchFamily="18" charset="0"/>
                        </a:rPr>
                        <m:t>=</m:t>
                      </m:r>
                      <m:f>
                        <m:fPr>
                          <m:ctrlPr>
                            <a:rPr lang="en-US" sz="2400" i="1" smtClean="0">
                              <a:solidFill>
                                <a:schemeClr val="tx1">
                                  <a:lumMod val="95000"/>
                                  <a:lumOff val="5000"/>
                                </a:schemeClr>
                              </a:solidFill>
                              <a:latin typeface="Cambria Math" panose="02040503050406030204" pitchFamily="18" charset="0"/>
                            </a:rPr>
                          </m:ctrlPr>
                        </m:fPr>
                        <m:num>
                          <m:sSup>
                            <m:sSupPr>
                              <m:ctrlPr>
                                <a:rPr lang="en-US" sz="2400" b="0" i="1" smtClean="0">
                                  <a:solidFill>
                                    <a:schemeClr val="tx1">
                                      <a:lumMod val="95000"/>
                                      <a:lumOff val="5000"/>
                                    </a:schemeClr>
                                  </a:solidFill>
                                  <a:latin typeface="Cambria Math" panose="02040503050406030204" pitchFamily="18" charset="0"/>
                                </a:rPr>
                              </m:ctrlPr>
                            </m:sSupPr>
                            <m:e>
                              <m:r>
                                <a:rPr lang="en-US" sz="2400" b="0" i="1" smtClean="0">
                                  <a:solidFill>
                                    <a:schemeClr val="tx1">
                                      <a:lumMod val="95000"/>
                                      <a:lumOff val="5000"/>
                                    </a:schemeClr>
                                  </a:solidFill>
                                  <a:latin typeface="Cambria Math" panose="02040503050406030204" pitchFamily="18" charset="0"/>
                                </a:rPr>
                                <m:t>𝑒</m:t>
                              </m:r>
                            </m:e>
                            <m:sup>
                              <m:r>
                                <a:rPr lang="en-US" sz="2400" b="0" i="1" smtClean="0">
                                  <a:solidFill>
                                    <a:schemeClr val="tx1">
                                      <a:lumMod val="95000"/>
                                      <a:lumOff val="5000"/>
                                    </a:schemeClr>
                                  </a:solidFill>
                                  <a:latin typeface="Cambria Math" panose="02040503050406030204" pitchFamily="18" charset="0"/>
                                </a:rPr>
                                <m:t>−</m:t>
                              </m:r>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𝐻</m:t>
                                  </m:r>
                                </m:e>
                                <m:sub>
                                  <m:r>
                                    <a:rPr lang="en-US" sz="2400" b="0" i="1" smtClean="0">
                                      <a:solidFill>
                                        <a:schemeClr val="tx1">
                                          <a:lumMod val="95000"/>
                                          <a:lumOff val="5000"/>
                                        </a:schemeClr>
                                      </a:solidFill>
                                      <a:latin typeface="Cambria Math" panose="02040503050406030204" pitchFamily="18" charset="0"/>
                                    </a:rPr>
                                    <m:t>𝑖</m:t>
                                  </m:r>
                                </m:sub>
                              </m:sSub>
                            </m:sup>
                          </m:sSup>
                        </m:num>
                        <m:den>
                          <m:nary>
                            <m:naryPr>
                              <m:chr m:val="∑"/>
                              <m:supHide m:val="on"/>
                              <m:ctrlPr>
                                <a:rPr lang="en-US" sz="2400" b="0" i="1" smtClean="0">
                                  <a:solidFill>
                                    <a:schemeClr val="tx1">
                                      <a:lumMod val="95000"/>
                                      <a:lumOff val="5000"/>
                                    </a:schemeClr>
                                  </a:solidFill>
                                  <a:latin typeface="Cambria Math" panose="02040503050406030204" pitchFamily="18" charset="0"/>
                                </a:rPr>
                              </m:ctrlPr>
                            </m:naryPr>
                            <m:sub>
                              <m:r>
                                <a:rPr lang="en-US" sz="2400" b="0" i="1" smtClean="0">
                                  <a:solidFill>
                                    <a:schemeClr val="tx1">
                                      <a:lumMod val="95000"/>
                                      <a:lumOff val="5000"/>
                                    </a:schemeClr>
                                  </a:solidFill>
                                  <a:latin typeface="Cambria Math" panose="02040503050406030204" pitchFamily="18" charset="0"/>
                                </a:rPr>
                                <m:t>𝑗</m:t>
                              </m:r>
                            </m:sub>
                            <m:sup/>
                            <m:e>
                              <m:sSup>
                                <m:sSupPr>
                                  <m:ctrlPr>
                                    <a:rPr lang="en-US" sz="2400" b="0" i="1" smtClean="0">
                                      <a:solidFill>
                                        <a:schemeClr val="tx1">
                                          <a:lumMod val="95000"/>
                                          <a:lumOff val="5000"/>
                                        </a:schemeClr>
                                      </a:solidFill>
                                      <a:latin typeface="Cambria Math" panose="02040503050406030204" pitchFamily="18" charset="0"/>
                                    </a:rPr>
                                  </m:ctrlPr>
                                </m:sSupPr>
                                <m:e>
                                  <m:r>
                                    <a:rPr lang="en-US" sz="2400" b="0" i="1" smtClean="0">
                                      <a:solidFill>
                                        <a:schemeClr val="tx1">
                                          <a:lumMod val="95000"/>
                                          <a:lumOff val="5000"/>
                                        </a:schemeClr>
                                      </a:solidFill>
                                      <a:latin typeface="Cambria Math" panose="02040503050406030204" pitchFamily="18" charset="0"/>
                                    </a:rPr>
                                    <m:t>𝑒</m:t>
                                  </m:r>
                                </m:e>
                                <m:sup>
                                  <m:r>
                                    <a:rPr lang="en-US" sz="2400" b="0" i="1" smtClean="0">
                                      <a:solidFill>
                                        <a:schemeClr val="tx1">
                                          <a:lumMod val="95000"/>
                                          <a:lumOff val="5000"/>
                                        </a:schemeClr>
                                      </a:solidFill>
                                      <a:latin typeface="Cambria Math" panose="02040503050406030204" pitchFamily="18" charset="0"/>
                                    </a:rPr>
                                    <m:t>−</m:t>
                                  </m:r>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𝐻</m:t>
                                      </m:r>
                                    </m:e>
                                    <m:sub>
                                      <m:r>
                                        <a:rPr lang="en-US" sz="2400" b="0" i="1" smtClean="0">
                                          <a:solidFill>
                                            <a:schemeClr val="tx1">
                                              <a:lumMod val="95000"/>
                                              <a:lumOff val="5000"/>
                                            </a:schemeClr>
                                          </a:solidFill>
                                          <a:latin typeface="Cambria Math" panose="02040503050406030204" pitchFamily="18" charset="0"/>
                                        </a:rPr>
                                        <m:t>𝑗</m:t>
                                      </m:r>
                                    </m:sub>
                                  </m:sSub>
                                </m:sup>
                              </m:sSup>
                            </m:e>
                          </m:nary>
                        </m:den>
                      </m:f>
                    </m:oMath>
                  </m:oMathPara>
                </a14:m>
                <a:endParaRPr lang="en-150" sz="2400" dirty="0"/>
              </a:p>
            </p:txBody>
          </p:sp>
        </mc:Choice>
        <mc:Fallback xmlns="">
          <p:sp>
            <p:nvSpPr>
              <p:cNvPr id="20" name="TextBox 19">
                <a:extLst>
                  <a:ext uri="{FF2B5EF4-FFF2-40B4-BE49-F238E27FC236}">
                    <a16:creationId xmlns:a16="http://schemas.microsoft.com/office/drawing/2014/main" id="{4B11A1FE-329D-2847-6824-0A2C35EFCFAF}"/>
                  </a:ext>
                </a:extLst>
              </p:cNvPr>
              <p:cNvSpPr txBox="1">
                <a:spLocks noRot="1" noChangeAspect="1" noMove="1" noResize="1" noEditPoints="1" noAdjustHandles="1" noChangeArrowheads="1" noChangeShapeType="1" noTextEdit="1"/>
              </p:cNvSpPr>
              <p:nvPr/>
            </p:nvSpPr>
            <p:spPr>
              <a:xfrm>
                <a:off x="2076904" y="4923029"/>
                <a:ext cx="4724400" cy="1010469"/>
              </a:xfrm>
              <a:prstGeom prst="rect">
                <a:avLst/>
              </a:prstGeom>
              <a:blipFill>
                <a:blip r:embed="rId5"/>
                <a:stretch>
                  <a:fillRect/>
                </a:stretch>
              </a:blipFill>
            </p:spPr>
            <p:txBody>
              <a:bodyPr/>
              <a:lstStyle/>
              <a:p>
                <a:r>
                  <a:rPr lang="en-150">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EE5B8D0-D3D1-6241-506E-887B702547EB}"/>
                  </a:ext>
                </a:extLst>
              </p:cNvPr>
              <p:cNvSpPr txBox="1"/>
              <p:nvPr/>
            </p:nvSpPr>
            <p:spPr>
              <a:xfrm>
                <a:off x="6545005" y="3843934"/>
                <a:ext cx="2194960" cy="1138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𝛽</m:t>
                          </m:r>
                        </m:e>
                      </m:d>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𝑎𝑔𝑔</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𝑔𝑙𝑜𝑏𝑎𝑙</m:t>
                          </m:r>
                        </m:sub>
                      </m:sSub>
                      <m:r>
                        <a:rPr lang="en-US" sz="2400" b="0" i="1" smtClean="0">
                          <a:latin typeface="Cambria Math" panose="02040503050406030204" pitchFamily="18" charset="0"/>
                        </a:rPr>
                        <m:t>)</m:t>
                      </m:r>
                    </m:oMath>
                  </m:oMathPara>
                </a14:m>
                <a:endParaRPr lang="en-150" sz="2400" dirty="0"/>
              </a:p>
            </p:txBody>
          </p:sp>
        </mc:Choice>
        <mc:Fallback xmlns="">
          <p:sp>
            <p:nvSpPr>
              <p:cNvPr id="21" name="TextBox 20">
                <a:extLst>
                  <a:ext uri="{FF2B5EF4-FFF2-40B4-BE49-F238E27FC236}">
                    <a16:creationId xmlns:a16="http://schemas.microsoft.com/office/drawing/2014/main" id="{CEE5B8D0-D3D1-6241-506E-887B702547EB}"/>
                  </a:ext>
                </a:extLst>
              </p:cNvPr>
              <p:cNvSpPr txBox="1">
                <a:spLocks noRot="1" noChangeAspect="1" noMove="1" noResize="1" noEditPoints="1" noAdjustHandles="1" noChangeArrowheads="1" noChangeShapeType="1" noTextEdit="1"/>
              </p:cNvSpPr>
              <p:nvPr/>
            </p:nvSpPr>
            <p:spPr>
              <a:xfrm>
                <a:off x="6545005" y="3843934"/>
                <a:ext cx="2194960" cy="1138068"/>
              </a:xfrm>
              <a:prstGeom prst="rect">
                <a:avLst/>
              </a:prstGeom>
              <a:blipFill>
                <a:blip r:embed="rId6"/>
                <a:stretch>
                  <a:fillRect l="-4444" r="-4167" b="-9140"/>
                </a:stretch>
              </a:blipFill>
            </p:spPr>
            <p:txBody>
              <a:bodyPr/>
              <a:lstStyle/>
              <a:p>
                <a:r>
                  <a:rPr lang="en-150">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17EC48-868C-293D-91E1-FA8A5091D7ED}"/>
                  </a:ext>
                </a:extLst>
              </p:cNvPr>
              <p:cNvSpPr txBox="1"/>
              <p:nvPr/>
            </p:nvSpPr>
            <p:spPr>
              <a:xfrm>
                <a:off x="5477389" y="5298176"/>
                <a:ext cx="3943232" cy="4917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𝑔𝑙𝑜𝑏𝑎𝑙</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𝑔𝑙𝑜𝑏𝑎𝑙</m:t>
                          </m:r>
                        </m:sub>
                      </m:sSub>
                      <m:r>
                        <a:rPr lang="en-US" sz="2400" b="0" i="1" smtClean="0">
                          <a:latin typeface="Cambria Math" panose="02040503050406030204" pitchFamily="18" charset="0"/>
                        </a:rPr>
                        <m:t>−</m:t>
                      </m:r>
                      <m:r>
                        <a:rPr lang="en-US" sz="2400" b="0" i="1" smtClean="0">
                          <a:latin typeface="Cambria Math" panose="02040503050406030204" pitchFamily="18" charset="0"/>
                        </a:rPr>
                        <m:t>𝜂</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m:oMathPara>
                </a14:m>
                <a:endParaRPr lang="en-150" sz="2400" dirty="0"/>
              </a:p>
            </p:txBody>
          </p:sp>
        </mc:Choice>
        <mc:Fallback xmlns="">
          <p:sp>
            <p:nvSpPr>
              <p:cNvPr id="23" name="TextBox 22">
                <a:extLst>
                  <a:ext uri="{FF2B5EF4-FFF2-40B4-BE49-F238E27FC236}">
                    <a16:creationId xmlns:a16="http://schemas.microsoft.com/office/drawing/2014/main" id="{F817EC48-868C-293D-91E1-FA8A5091D7ED}"/>
                  </a:ext>
                </a:extLst>
              </p:cNvPr>
              <p:cNvSpPr txBox="1">
                <a:spLocks noRot="1" noChangeAspect="1" noMove="1" noResize="1" noEditPoints="1" noAdjustHandles="1" noChangeArrowheads="1" noChangeShapeType="1" noTextEdit="1"/>
              </p:cNvSpPr>
              <p:nvPr/>
            </p:nvSpPr>
            <p:spPr>
              <a:xfrm>
                <a:off x="5477389" y="5298176"/>
                <a:ext cx="3943232" cy="491738"/>
              </a:xfrm>
              <a:prstGeom prst="rect">
                <a:avLst/>
              </a:prstGeom>
              <a:blipFill>
                <a:blip r:embed="rId7"/>
                <a:stretch>
                  <a:fillRect b="-12346"/>
                </a:stretch>
              </a:blipFill>
            </p:spPr>
            <p:txBody>
              <a:bodyPr/>
              <a:lstStyle/>
              <a:p>
                <a:r>
                  <a:rPr lang="en-150">
                    <a:noFill/>
                  </a:rPr>
                  <a:t> </a:t>
                </a:r>
              </a:p>
            </p:txBody>
          </p:sp>
        </mc:Fallback>
      </mc:AlternateContent>
    </p:spTree>
    <p:extLst>
      <p:ext uri="{BB962C8B-B14F-4D97-AF65-F5344CB8AC3E}">
        <p14:creationId xmlns:p14="http://schemas.microsoft.com/office/powerpoint/2010/main" val="425831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7F7167-3AC3-B360-4838-FD7C0AF1E9E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Results: New Aggregation Methods</a:t>
            </a:r>
            <a:endParaRPr lang="en-US" dirty="0"/>
          </a:p>
        </p:txBody>
      </p:sp>
      <p:pic>
        <p:nvPicPr>
          <p:cNvPr id="3" name="Picture 2" descr="A graph of different colored lines&#10;&#10;AI-generated content may be incorrect.">
            <a:extLst>
              <a:ext uri="{FF2B5EF4-FFF2-40B4-BE49-F238E27FC236}">
                <a16:creationId xmlns:a16="http://schemas.microsoft.com/office/drawing/2014/main" id="{9E55329E-D7FA-4295-D7AF-EBBC16D41A93}"/>
              </a:ext>
            </a:extLst>
          </p:cNvPr>
          <p:cNvPicPr>
            <a:picLocks noChangeAspect="1"/>
          </p:cNvPicPr>
          <p:nvPr/>
        </p:nvPicPr>
        <p:blipFill>
          <a:blip r:embed="rId3"/>
          <a:stretch>
            <a:fillRect/>
          </a:stretch>
        </p:blipFill>
        <p:spPr>
          <a:xfrm>
            <a:off x="2755901" y="1193165"/>
            <a:ext cx="6388099" cy="4471669"/>
          </a:xfrm>
          <a:prstGeom prst="rect">
            <a:avLst/>
          </a:prstGeom>
        </p:spPr>
      </p:pic>
      <p:sp>
        <p:nvSpPr>
          <p:cNvPr id="8" name="TextBox 7">
            <a:extLst>
              <a:ext uri="{FF2B5EF4-FFF2-40B4-BE49-F238E27FC236}">
                <a16:creationId xmlns:a16="http://schemas.microsoft.com/office/drawing/2014/main" id="{F5C63AD0-872E-D508-5474-2138D26CF68D}"/>
              </a:ext>
            </a:extLst>
          </p:cNvPr>
          <p:cNvSpPr txBox="1"/>
          <p:nvPr/>
        </p:nvSpPr>
        <p:spPr>
          <a:xfrm>
            <a:off x="245150" y="1260945"/>
            <a:ext cx="2777450" cy="4893647"/>
          </a:xfrm>
          <a:prstGeom prst="rect">
            <a:avLst/>
          </a:prstGeom>
          <a:noFill/>
        </p:spPr>
        <p:txBody>
          <a:bodyPr wrap="square">
            <a:spAutoFit/>
          </a:bodyPr>
          <a:lstStyle/>
          <a:p>
            <a:pPr marL="285750" indent="-285750">
              <a:buFont typeface="Arial" panose="020B0604020202020204" pitchFamily="34" charset="0"/>
              <a:buChar char="•"/>
            </a:pPr>
            <a:r>
              <a:rPr lang="en-US" sz="2400" b="1" dirty="0" err="1">
                <a:solidFill>
                  <a:srgbClr val="0070C0"/>
                </a:solidFill>
                <a:latin typeface="Arial" panose="020B0604020202020204" pitchFamily="34" charset="0"/>
                <a:cs typeface="Arial" panose="020B0604020202020204" pitchFamily="34" charset="0"/>
              </a:rPr>
              <a:t>FedFisher</a:t>
            </a:r>
            <a:r>
              <a:rPr lang="en-US" sz="2400" dirty="0">
                <a:solidFill>
                  <a:schemeClr val="tx1">
                    <a:lumMod val="95000"/>
                    <a:lumOff val="5000"/>
                  </a:schemeClr>
                </a:solidFill>
                <a:latin typeface="Arial" panose="020B0604020202020204" pitchFamily="34" charset="0"/>
                <a:cs typeface="Arial" panose="020B0604020202020204" pitchFamily="34" charset="0"/>
              </a:rPr>
              <a:t> outperforms all others, including </a:t>
            </a:r>
            <a:r>
              <a:rPr lang="en-US" sz="2400" dirty="0" err="1">
                <a:solidFill>
                  <a:schemeClr val="tx1">
                    <a:lumMod val="95000"/>
                    <a:lumOff val="5000"/>
                  </a:schemeClr>
                </a:solidFill>
                <a:latin typeface="Arial" panose="020B0604020202020204" pitchFamily="34" charset="0"/>
                <a:cs typeface="Arial" panose="020B0604020202020204" pitchFamily="34" charset="0"/>
              </a:rPr>
              <a:t>FedAvg</a:t>
            </a:r>
            <a:r>
              <a:rPr lang="en-US" sz="2400"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Best achieved perplexity and least overfitting</a:t>
            </a:r>
          </a:p>
          <a:p>
            <a:pPr marL="285750" indent="-285750">
              <a:buFont typeface="Arial" panose="020B0604020202020204" pitchFamily="34" charset="0"/>
              <a:buChar char="•"/>
            </a:pPr>
            <a:r>
              <a:rPr lang="en-US" sz="2400" b="1" dirty="0" err="1">
                <a:solidFill>
                  <a:srgbClr val="00B050"/>
                </a:solidFill>
                <a:latin typeface="Arial" panose="020B0604020202020204" pitchFamily="34" charset="0"/>
                <a:cs typeface="Arial" panose="020B0604020202020204" pitchFamily="34" charset="0"/>
              </a:rPr>
              <a:t>FedEntropy</a:t>
            </a:r>
            <a:r>
              <a:rPr lang="en-US" sz="2400" dirty="0">
                <a:solidFill>
                  <a:schemeClr val="tx1">
                    <a:lumMod val="95000"/>
                    <a:lumOff val="5000"/>
                  </a:schemeClr>
                </a:solidFill>
                <a:latin typeface="Arial" panose="020B0604020202020204" pitchFamily="34" charset="0"/>
                <a:cs typeface="Arial" panose="020B0604020202020204" pitchFamily="34" charset="0"/>
              </a:rPr>
              <a:t> performed worst</a:t>
            </a:r>
          </a:p>
          <a:p>
            <a:r>
              <a:rPr lang="en-US" sz="2400" b="1" dirty="0">
                <a:solidFill>
                  <a:schemeClr val="tx1">
                    <a:lumMod val="95000"/>
                    <a:lumOff val="5000"/>
                  </a:schemeClr>
                </a:solidFill>
                <a:latin typeface="Arial" panose="020B0604020202020204" pitchFamily="34" charset="0"/>
                <a:cs typeface="Arial" panose="020B0604020202020204" pitchFamily="34" charset="0"/>
              </a:rPr>
              <a:t>Conclusion</a:t>
            </a:r>
            <a:r>
              <a:rPr lang="en-US" sz="2400" dirty="0">
                <a:solidFill>
                  <a:schemeClr val="tx1">
                    <a:lumMod val="95000"/>
                    <a:lumOff val="5000"/>
                  </a:schemeClr>
                </a:solidFill>
                <a:latin typeface="Arial" panose="020B0604020202020204" pitchFamily="34" charset="0"/>
                <a:cs typeface="Arial" panose="020B0604020202020204" pitchFamily="34" charset="0"/>
              </a:rPr>
              <a:t>: able to outperform arithmetic MLE mean</a:t>
            </a:r>
          </a:p>
        </p:txBody>
      </p:sp>
    </p:spTree>
    <p:extLst>
      <p:ext uri="{BB962C8B-B14F-4D97-AF65-F5344CB8AC3E}">
        <p14:creationId xmlns:p14="http://schemas.microsoft.com/office/powerpoint/2010/main" val="271160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2CBA-026F-7E96-546F-23B8813A83DA}"/>
              </a:ext>
            </a:extLst>
          </p:cNvPr>
          <p:cNvSpPr>
            <a:spLocks noGrp="1"/>
          </p:cNvSpPr>
          <p:nvPr>
            <p:ph type="title"/>
          </p:nvPr>
        </p:nvSpPr>
        <p:spPr>
          <a:xfrm>
            <a:off x="603802" y="2466281"/>
            <a:ext cx="6711397" cy="719757"/>
          </a:xfrm>
        </p:spPr>
        <p:txBody>
          <a:bodyPr/>
          <a:lstStyle/>
          <a:p>
            <a:r>
              <a:rPr lang="en-US"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55526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5E6494-4F0D-4074-3C9A-73E64C6608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41" r="20648"/>
          <a:stretch>
            <a:fillRect/>
          </a:stretch>
        </p:blipFill>
        <p:spPr bwMode="auto">
          <a:xfrm>
            <a:off x="3613150" y="4929187"/>
            <a:ext cx="5359400" cy="192881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DD50425-C6CF-465E-06C4-01AD185DDC3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Default State Space Models (SSMs)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08DF72-C829-E0AF-743E-47CC457E3518}"/>
                  </a:ext>
                </a:extLst>
              </p:cNvPr>
              <p:cNvSpPr txBox="1"/>
              <p:nvPr/>
            </p:nvSpPr>
            <p:spPr>
              <a:xfrm>
                <a:off x="245149" y="1159345"/>
                <a:ext cx="8727401" cy="3785652"/>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rgbClr val="7030A0"/>
                    </a:solidFill>
                    <a:latin typeface="Arial" panose="020B0604020202020204" pitchFamily="34" charset="0"/>
                    <a:cs typeface="Arial" panose="020B0604020202020204" pitchFamily="34" charset="0"/>
                  </a:rPr>
                  <a:t>Idea</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Map a 1D sequence </a:t>
                </a:r>
                <a14:m>
                  <m:oMath xmlns:m="http://schemas.openxmlformats.org/officeDocument/2006/math">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oMath>
                </a14:m>
                <a:r>
                  <a:rPr lang="en-US" sz="2400" dirty="0">
                    <a:latin typeface="Arial" panose="020B0604020202020204" pitchFamily="34" charset="0"/>
                    <a:cs typeface="Arial" panose="020B0604020202020204" pitchFamily="34" charset="0"/>
                  </a:rPr>
                  <a:t>to </a:t>
                </a:r>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through a latent state </a:t>
                </a:r>
                <a14:m>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a14:m>
                <a:r>
                  <a:rPr lang="en-US" sz="2400" dirty="0">
                    <a:latin typeface="Arial" panose="020B0604020202020204" pitchFamily="34" charset="0"/>
                    <a:cs typeface="Arial" panose="020B0604020202020204" pitchFamily="34" charset="0"/>
                  </a:rPr>
                  <a:t> evolution</a:t>
                </a:r>
              </a:p>
              <a:p>
                <a:pPr marL="285750" indent="-285750">
                  <a:buFont typeface="Arial" panose="020B0604020202020204" pitchFamily="34" charset="0"/>
                  <a:buChar char="•"/>
                </a:pPr>
                <a:r>
                  <a:rPr lang="en-US" sz="2400" b="1" dirty="0">
                    <a:solidFill>
                      <a:srgbClr val="0070C0"/>
                    </a:solidFill>
                    <a:latin typeface="Arial" panose="020B0604020202020204" pitchFamily="34" charset="0"/>
                    <a:cs typeface="Arial" panose="020B0604020202020204" pitchFamily="34" charset="0"/>
                  </a:rPr>
                  <a:t>Mechanism</a:t>
                </a:r>
                <a:r>
                  <a:rPr lang="en-US" sz="24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Discretized: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Zero Order Hold: </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solidFill>
                      <a:srgbClr val="00B050"/>
                    </a:solidFill>
                    <a:latin typeface="Arial" panose="020B0604020202020204" pitchFamily="34" charset="0"/>
                    <a:cs typeface="Arial" panose="020B0604020202020204" pitchFamily="34" charset="0"/>
                  </a:rPr>
                  <a:t>Key Advantages</a:t>
                </a:r>
                <a:r>
                  <a:rPr lang="en-US" sz="2400" b="1" dirty="0">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Fixed-size memory (increasing in Transformers)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Linear complexity vs quadratic for Transformers</a:t>
                </a:r>
              </a:p>
            </p:txBody>
          </p:sp>
        </mc:Choice>
        <mc:Fallback xmlns="">
          <p:sp>
            <p:nvSpPr>
              <p:cNvPr id="14" name="TextBox 13">
                <a:extLst>
                  <a:ext uri="{FF2B5EF4-FFF2-40B4-BE49-F238E27FC236}">
                    <a16:creationId xmlns:a16="http://schemas.microsoft.com/office/drawing/2014/main" id="{1908DF72-C829-E0AF-743E-47CC457E3518}"/>
                  </a:ext>
                </a:extLst>
              </p:cNvPr>
              <p:cNvSpPr txBox="1">
                <a:spLocks noRot="1" noChangeAspect="1" noMove="1" noResize="1" noEditPoints="1" noAdjustHandles="1" noChangeArrowheads="1" noChangeShapeType="1" noTextEdit="1"/>
              </p:cNvSpPr>
              <p:nvPr/>
            </p:nvSpPr>
            <p:spPr>
              <a:xfrm>
                <a:off x="245149" y="1159345"/>
                <a:ext cx="8727401" cy="3785652"/>
              </a:xfrm>
              <a:prstGeom prst="rect">
                <a:avLst/>
              </a:prstGeom>
              <a:blipFill>
                <a:blip r:embed="rId3"/>
                <a:stretch>
                  <a:fillRect l="-908" t="-1127" b="-2899"/>
                </a:stretch>
              </a:blipFill>
            </p:spPr>
            <p:txBody>
              <a:bodyPr/>
              <a:lstStyle/>
              <a:p>
                <a:r>
                  <a:rPr lang="en-150">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53DF80-38F5-37AE-1553-379A7F3F60DC}"/>
                  </a:ext>
                </a:extLst>
              </p:cNvPr>
              <p:cNvSpPr txBox="1"/>
              <p:nvPr/>
            </p:nvSpPr>
            <p:spPr>
              <a:xfrm>
                <a:off x="2047726" y="1924488"/>
                <a:ext cx="692482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𝐶h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𝐷𝑥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h</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𝐴h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𝐵𝑥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150" sz="2400" dirty="0"/>
              </a:p>
            </p:txBody>
          </p:sp>
        </mc:Choice>
        <mc:Fallback xmlns="">
          <p:sp>
            <p:nvSpPr>
              <p:cNvPr id="3" name="TextBox 2">
                <a:extLst>
                  <a:ext uri="{FF2B5EF4-FFF2-40B4-BE49-F238E27FC236}">
                    <a16:creationId xmlns:a16="http://schemas.microsoft.com/office/drawing/2014/main" id="{EF53DF80-38F5-37AE-1553-379A7F3F60DC}"/>
                  </a:ext>
                </a:extLst>
              </p:cNvPr>
              <p:cNvSpPr txBox="1">
                <a:spLocks noRot="1" noChangeAspect="1" noMove="1" noResize="1" noEditPoints="1" noAdjustHandles="1" noChangeArrowheads="1" noChangeShapeType="1" noTextEdit="1"/>
              </p:cNvSpPr>
              <p:nvPr/>
            </p:nvSpPr>
            <p:spPr>
              <a:xfrm>
                <a:off x="2047726" y="1924488"/>
                <a:ext cx="6924824" cy="369332"/>
              </a:xfrm>
              <a:prstGeom prst="rect">
                <a:avLst/>
              </a:prstGeom>
              <a:blipFill>
                <a:blip r:embed="rId4"/>
                <a:stretch>
                  <a:fillRect b="-38333"/>
                </a:stretch>
              </a:blipFill>
            </p:spPr>
            <p:txBody>
              <a:bodyPr/>
              <a:lstStyle/>
              <a:p>
                <a:r>
                  <a:rPr lang="en-150">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84BAC2-3EC5-B9DD-1E5A-1569D2EB1A46}"/>
                  </a:ext>
                </a:extLst>
              </p:cNvPr>
              <p:cNvSpPr txBox="1"/>
              <p:nvPr/>
            </p:nvSpPr>
            <p:spPr>
              <a:xfrm>
                <a:off x="1706942" y="2294078"/>
                <a:ext cx="6924824" cy="370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𝐶</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𝐷</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𝐵</m:t>
                          </m:r>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oMath>
                  </m:oMathPara>
                </a14:m>
                <a:endParaRPr lang="en-150" sz="2400" dirty="0"/>
              </a:p>
            </p:txBody>
          </p:sp>
        </mc:Choice>
        <mc:Fallback xmlns="">
          <p:sp>
            <p:nvSpPr>
              <p:cNvPr id="5" name="TextBox 4">
                <a:extLst>
                  <a:ext uri="{FF2B5EF4-FFF2-40B4-BE49-F238E27FC236}">
                    <a16:creationId xmlns:a16="http://schemas.microsoft.com/office/drawing/2014/main" id="{BC84BAC2-3EC5-B9DD-1E5A-1569D2EB1A46}"/>
                  </a:ext>
                </a:extLst>
              </p:cNvPr>
              <p:cNvSpPr txBox="1">
                <a:spLocks noRot="1" noChangeAspect="1" noMove="1" noResize="1" noEditPoints="1" noAdjustHandles="1" noChangeArrowheads="1" noChangeShapeType="1" noTextEdit="1"/>
              </p:cNvSpPr>
              <p:nvPr/>
            </p:nvSpPr>
            <p:spPr>
              <a:xfrm>
                <a:off x="1706942" y="2294078"/>
                <a:ext cx="6924824" cy="370101"/>
              </a:xfrm>
              <a:prstGeom prst="rect">
                <a:avLst/>
              </a:prstGeom>
              <a:blipFill>
                <a:blip r:embed="rId5"/>
                <a:stretch>
                  <a:fillRect b="-27869"/>
                </a:stretch>
              </a:blipFill>
            </p:spPr>
            <p:txBody>
              <a:bodyPr/>
              <a:lstStyle/>
              <a:p>
                <a:r>
                  <a:rPr lang="en-150">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D49B4D-5002-5B9A-A7AF-B6426B9DFC1B}"/>
                  </a:ext>
                </a:extLst>
              </p:cNvPr>
              <p:cNvSpPr txBox="1"/>
              <p:nvPr/>
            </p:nvSpPr>
            <p:spPr>
              <a:xfrm>
                <a:off x="367093" y="3170721"/>
                <a:ext cx="8434007" cy="4317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exp</m:t>
                          </m:r>
                        </m:fName>
                        <m:e>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𝐴</m:t>
                          </m:r>
                        </m:e>
                      </m:func>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𝐴</m:t>
                              </m:r>
                            </m:e>
                          </m:d>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exp</m:t>
                          </m:r>
                        </m:fName>
                        <m:e>
                          <m:d>
                            <m:dPr>
                              <m:ctrlPr>
                                <a:rPr lang="en-US" sz="2800" b="0" i="1" smtClean="0">
                                  <a:latin typeface="Cambria Math" panose="02040503050406030204" pitchFamily="18" charset="0"/>
                                </a:rPr>
                              </m:ctrlPr>
                            </m:dPr>
                            <m:e>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𝐴</m:t>
                              </m:r>
                            </m:e>
                          </m:d>
                          <m:r>
                            <a:rPr lang="en-US" sz="2800" b="0" i="1" smtClean="0">
                              <a:latin typeface="Cambria Math" panose="02040503050406030204" pitchFamily="18" charset="0"/>
                            </a:rPr>
                            <m:t>−</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𝐵</m:t>
                          </m:r>
                        </m:e>
                      </m:func>
                    </m:oMath>
                  </m:oMathPara>
                </a14:m>
                <a:endParaRPr lang="en-150" sz="2800" dirty="0"/>
              </a:p>
            </p:txBody>
          </p:sp>
        </mc:Choice>
        <mc:Fallback xmlns="">
          <p:sp>
            <p:nvSpPr>
              <p:cNvPr id="6" name="TextBox 5">
                <a:extLst>
                  <a:ext uri="{FF2B5EF4-FFF2-40B4-BE49-F238E27FC236}">
                    <a16:creationId xmlns:a16="http://schemas.microsoft.com/office/drawing/2014/main" id="{A3D49B4D-5002-5B9A-A7AF-B6426B9DFC1B}"/>
                  </a:ext>
                </a:extLst>
              </p:cNvPr>
              <p:cNvSpPr txBox="1">
                <a:spLocks noRot="1" noChangeAspect="1" noMove="1" noResize="1" noEditPoints="1" noAdjustHandles="1" noChangeArrowheads="1" noChangeShapeType="1" noTextEdit="1"/>
              </p:cNvSpPr>
              <p:nvPr/>
            </p:nvSpPr>
            <p:spPr>
              <a:xfrm>
                <a:off x="367093" y="3170721"/>
                <a:ext cx="8434007" cy="431785"/>
              </a:xfrm>
              <a:prstGeom prst="rect">
                <a:avLst/>
              </a:prstGeom>
              <a:blipFill>
                <a:blip r:embed="rId6"/>
                <a:stretch>
                  <a:fillRect/>
                </a:stretch>
              </a:blipFill>
            </p:spPr>
            <p:txBody>
              <a:bodyPr/>
              <a:lstStyle/>
              <a:p>
                <a:r>
                  <a:rPr lang="en-150">
                    <a:noFill/>
                  </a:rPr>
                  <a:t> </a:t>
                </a:r>
              </a:p>
            </p:txBody>
          </p:sp>
        </mc:Fallback>
      </mc:AlternateContent>
      <p:sp>
        <p:nvSpPr>
          <p:cNvPr id="7" name="TextBox 6">
            <a:extLst>
              <a:ext uri="{FF2B5EF4-FFF2-40B4-BE49-F238E27FC236}">
                <a16:creationId xmlns:a16="http://schemas.microsoft.com/office/drawing/2014/main" id="{573AC956-D1B3-CF69-2C47-6599590BE366}"/>
              </a:ext>
            </a:extLst>
          </p:cNvPr>
          <p:cNvSpPr txBox="1"/>
          <p:nvPr/>
        </p:nvSpPr>
        <p:spPr>
          <a:xfrm>
            <a:off x="367093" y="5229295"/>
            <a:ext cx="3454784" cy="938719"/>
          </a:xfrm>
          <a:prstGeom prst="rect">
            <a:avLst/>
          </a:prstGeom>
          <a:noFill/>
        </p:spPr>
        <p:txBody>
          <a:bodyPr wrap="square">
            <a:spAutoFit/>
          </a:bodyPr>
          <a:lstStyle/>
          <a:p>
            <a:r>
              <a:rPr lang="en-US" sz="1100" b="1" i="0" dirty="0">
                <a:solidFill>
                  <a:srgbClr val="9198A1"/>
                </a:solidFill>
                <a:effectLst/>
                <a:latin typeface="Arial" panose="020B0604020202020204" pitchFamily="34" charset="0"/>
                <a:cs typeface="Arial" panose="020B0604020202020204" pitchFamily="34" charset="0"/>
              </a:rPr>
              <a:t>Grootendorst, M. (2024, February 21). A visual guide to Mamba and state space models. Maarten Grootendorst's Newsletter. https://newsletter.maartengrootendorst.com/p/a-visual-guide-to-mamba-and-state</a:t>
            </a:r>
            <a:endParaRPr lang="en-150"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7558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99F5F9-43AC-4E71-ADE6-DE930CF52C99}"/>
              </a:ext>
            </a:extLst>
          </p:cNvPr>
          <p:cNvSpPr txBox="1"/>
          <p:nvPr/>
        </p:nvSpPr>
        <p:spPr>
          <a:xfrm>
            <a:off x="3886200" y="6242162"/>
            <a:ext cx="5086350" cy="430887"/>
          </a:xfrm>
          <a:prstGeom prst="rect">
            <a:avLst/>
          </a:prstGeom>
          <a:noFill/>
        </p:spPr>
        <p:txBody>
          <a:bodyPr wrap="square">
            <a:spAutoFit/>
          </a:bodyPr>
          <a:lstStyle/>
          <a:p>
            <a:r>
              <a:rPr lang="en-US" sz="1100" b="1" i="0" dirty="0">
                <a:solidFill>
                  <a:srgbClr val="9198A1"/>
                </a:solidFill>
                <a:effectLst/>
                <a:latin typeface="Arial" panose="020B0604020202020204" pitchFamily="34" charset="0"/>
                <a:cs typeface="Arial" panose="020B0604020202020204" pitchFamily="34" charset="0"/>
              </a:rPr>
              <a:t>Mamba: Linear-Time Sequence Modeling with Selective State Spaces</a:t>
            </a:r>
            <a:br>
              <a:rPr lang="en-US" sz="1100" dirty="0">
                <a:latin typeface="Arial" panose="020B0604020202020204" pitchFamily="34" charset="0"/>
                <a:cs typeface="Arial" panose="020B0604020202020204" pitchFamily="34" charset="0"/>
              </a:rPr>
            </a:br>
            <a:r>
              <a:rPr lang="en-US" sz="1100" b="0" i="0" dirty="0">
                <a:solidFill>
                  <a:srgbClr val="9198A1"/>
                </a:solidFill>
                <a:effectLst/>
                <a:latin typeface="Arial" panose="020B0604020202020204" pitchFamily="34" charset="0"/>
                <a:cs typeface="Arial" panose="020B0604020202020204" pitchFamily="34" charset="0"/>
              </a:rPr>
              <a:t>Albert Gu*, Tri Dao*</a:t>
            </a:r>
            <a:endParaRPr lang="en-150" sz="1100"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183115D7-6C74-6528-F23C-B81DEA42F2D7}"/>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Selective SSMs: Mamba &amp; Mamba2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95312E-5C2A-1BCA-2724-092F6A4C386D}"/>
                  </a:ext>
                </a:extLst>
              </p:cNvPr>
              <p:cNvSpPr txBox="1"/>
              <p:nvPr/>
            </p:nvSpPr>
            <p:spPr>
              <a:xfrm>
                <a:off x="245149" y="1159345"/>
                <a:ext cx="8727401" cy="1569660"/>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chemeClr val="tx1">
                        <a:lumMod val="95000"/>
                        <a:lumOff val="5000"/>
                      </a:schemeClr>
                    </a:solidFill>
                    <a:latin typeface="Arial" panose="020B0604020202020204" pitchFamily="34" charset="0"/>
                    <a:cs typeface="Arial" panose="020B0604020202020204" pitchFamily="34" charset="0"/>
                  </a:rPr>
                  <a:t>Mamba1: Selective Mechanism: </a:t>
                </a:r>
                <a14:m>
                  <m:oMath xmlns:m="http://schemas.openxmlformats.org/officeDocument/2006/math">
                    <m:sSub>
                      <m:sSubPr>
                        <m:ctrlPr>
                          <a:rPr lang="en-US" sz="2400" i="1" dirty="0" smtClean="0">
                            <a:solidFill>
                              <a:schemeClr val="tx1">
                                <a:lumMod val="95000"/>
                                <a:lumOff val="5000"/>
                              </a:schemeClr>
                            </a:solidFill>
                            <a:latin typeface="Cambria Math" panose="02040503050406030204" pitchFamily="18" charset="0"/>
                          </a:rPr>
                        </m:ctrlPr>
                      </m:sSubPr>
                      <m:e>
                        <m:r>
                          <a:rPr lang="en-US" sz="2400" b="0" i="1" dirty="0" smtClean="0">
                            <a:solidFill>
                              <a:schemeClr val="tx1">
                                <a:lumMod val="95000"/>
                                <a:lumOff val="5000"/>
                              </a:schemeClr>
                            </a:solidFill>
                            <a:latin typeface="Cambria Math" panose="02040503050406030204" pitchFamily="18" charset="0"/>
                          </a:rPr>
                          <m:t>𝐴</m:t>
                        </m:r>
                      </m:e>
                      <m:sub>
                        <m:r>
                          <a:rPr lang="en-US" sz="2400" b="0" i="1" dirty="0" smtClean="0">
                            <a:solidFill>
                              <a:schemeClr val="tx1">
                                <a:lumMod val="95000"/>
                                <a:lumOff val="5000"/>
                              </a:schemeClr>
                            </a:solidFill>
                            <a:latin typeface="Cambria Math" panose="02040503050406030204" pitchFamily="18" charset="0"/>
                          </a:rPr>
                          <m:t>𝑡</m:t>
                        </m:r>
                      </m:sub>
                    </m:sSub>
                    <m:r>
                      <a:rPr lang="en-US" sz="2400" b="0" i="1" dirty="0" smtClean="0">
                        <a:solidFill>
                          <a:schemeClr val="tx1">
                            <a:lumMod val="95000"/>
                            <a:lumOff val="5000"/>
                          </a:schemeClr>
                        </a:solidFill>
                        <a:latin typeface="Cambria Math" panose="02040503050406030204" pitchFamily="18" charset="0"/>
                      </a:rPr>
                      <m:t>,</m:t>
                    </m:r>
                    <m:sSub>
                      <m:sSubPr>
                        <m:ctrlPr>
                          <a:rPr lang="en-US" sz="2400" i="1" dirty="0" smtClean="0">
                            <a:solidFill>
                              <a:schemeClr val="tx1">
                                <a:lumMod val="95000"/>
                                <a:lumOff val="5000"/>
                              </a:schemeClr>
                            </a:solidFill>
                            <a:latin typeface="Cambria Math" panose="02040503050406030204" pitchFamily="18" charset="0"/>
                          </a:rPr>
                        </m:ctrlPr>
                      </m:sSubPr>
                      <m:e>
                        <m:r>
                          <a:rPr lang="en-US" sz="2400" b="0" i="1" dirty="0" smtClean="0">
                            <a:solidFill>
                              <a:schemeClr val="tx1">
                                <a:lumMod val="95000"/>
                                <a:lumOff val="5000"/>
                              </a:schemeClr>
                            </a:solidFill>
                            <a:latin typeface="Cambria Math" panose="02040503050406030204" pitchFamily="18" charset="0"/>
                          </a:rPr>
                          <m:t>𝐵</m:t>
                        </m:r>
                      </m:e>
                      <m:sub>
                        <m:r>
                          <a:rPr lang="en-US" sz="2400" b="0" i="1" dirty="0" smtClean="0">
                            <a:solidFill>
                              <a:schemeClr val="tx1">
                                <a:lumMod val="95000"/>
                                <a:lumOff val="5000"/>
                              </a:schemeClr>
                            </a:solidFill>
                            <a:latin typeface="Cambria Math" panose="02040503050406030204" pitchFamily="18" charset="0"/>
                          </a:rPr>
                          <m:t>𝑡</m:t>
                        </m:r>
                      </m:sub>
                    </m:sSub>
                    <m:r>
                      <a:rPr lang="en-US" sz="2400" b="0" i="1" dirty="0" smtClean="0">
                        <a:solidFill>
                          <a:schemeClr val="tx1">
                            <a:lumMod val="95000"/>
                            <a:lumOff val="5000"/>
                          </a:schemeClr>
                        </a:solidFill>
                        <a:latin typeface="Cambria Math" panose="02040503050406030204" pitchFamily="18" charset="0"/>
                      </a:rPr>
                      <m:t>,</m:t>
                    </m:r>
                    <m:sSub>
                      <m:sSubPr>
                        <m:ctrlPr>
                          <a:rPr lang="en-US" sz="2400" i="1" dirty="0" smtClean="0">
                            <a:solidFill>
                              <a:schemeClr val="tx1">
                                <a:lumMod val="95000"/>
                                <a:lumOff val="5000"/>
                              </a:schemeClr>
                            </a:solidFill>
                            <a:latin typeface="Cambria Math" panose="02040503050406030204" pitchFamily="18" charset="0"/>
                          </a:rPr>
                        </m:ctrlPr>
                      </m:sSubPr>
                      <m:e>
                        <m:r>
                          <m:rPr>
                            <m:sty m:val="p"/>
                          </m:rPr>
                          <a:rPr lang="en-US" sz="2400" b="0" i="0" dirty="0" smtClean="0">
                            <a:solidFill>
                              <a:schemeClr val="tx1">
                                <a:lumMod val="95000"/>
                                <a:lumOff val="5000"/>
                              </a:schemeClr>
                            </a:solidFill>
                            <a:latin typeface="Cambria Math" panose="02040503050406030204" pitchFamily="18" charset="0"/>
                          </a:rPr>
                          <m:t>Δ</m:t>
                        </m:r>
                      </m:e>
                      <m:sub>
                        <m:r>
                          <m:rPr>
                            <m:sty m:val="p"/>
                          </m:rPr>
                          <a:rPr lang="en-US" sz="2400" b="0" i="0" dirty="0" smtClean="0">
                            <a:solidFill>
                              <a:schemeClr val="tx1">
                                <a:lumMod val="95000"/>
                                <a:lumOff val="5000"/>
                              </a:schemeClr>
                            </a:solidFill>
                            <a:latin typeface="Cambria Math" panose="02040503050406030204" pitchFamily="18" charset="0"/>
                          </a:rPr>
                          <m:t>t</m:t>
                        </m:r>
                      </m:sub>
                    </m:sSub>
                    <m:r>
                      <a:rPr lang="en-US" sz="2400" b="0" i="0" dirty="0" smtClean="0">
                        <a:solidFill>
                          <a:schemeClr val="tx1">
                            <a:lumMod val="95000"/>
                            <a:lumOff val="5000"/>
                          </a:schemeClr>
                        </a:solidFill>
                        <a:latin typeface="Cambria Math" panose="02040503050406030204" pitchFamily="18" charset="0"/>
                      </a:rPr>
                      <m:t>=</m:t>
                    </m:r>
                    <m:r>
                      <m:rPr>
                        <m:sty m:val="p"/>
                      </m:rPr>
                      <a:rPr lang="en-US" sz="2400" b="0" i="0" dirty="0" smtClean="0">
                        <a:solidFill>
                          <a:schemeClr val="tx1">
                            <a:lumMod val="95000"/>
                            <a:lumOff val="5000"/>
                          </a:schemeClr>
                        </a:solidFill>
                        <a:latin typeface="Cambria Math" panose="02040503050406030204" pitchFamily="18" charset="0"/>
                      </a:rPr>
                      <m:t>Linear</m:t>
                    </m:r>
                    <m:r>
                      <a:rPr lang="en-US" sz="2400" b="0" i="0" dirty="0" smtClean="0">
                        <a:solidFill>
                          <a:schemeClr val="tx1">
                            <a:lumMod val="95000"/>
                            <a:lumOff val="5000"/>
                          </a:schemeClr>
                        </a:solidFill>
                        <a:latin typeface="Cambria Math" panose="02040503050406030204" pitchFamily="18" charset="0"/>
                      </a:rPr>
                      <m:t>(</m:t>
                    </m:r>
                    <m:sSub>
                      <m:sSubPr>
                        <m:ctrlPr>
                          <a:rPr lang="en-US" sz="2400" b="0" i="1" dirty="0" smtClean="0">
                            <a:solidFill>
                              <a:schemeClr val="tx1">
                                <a:lumMod val="95000"/>
                                <a:lumOff val="5000"/>
                              </a:schemeClr>
                            </a:solidFill>
                            <a:latin typeface="Cambria Math" panose="02040503050406030204" pitchFamily="18" charset="0"/>
                          </a:rPr>
                        </m:ctrlPr>
                      </m:sSubPr>
                      <m:e>
                        <m:r>
                          <m:rPr>
                            <m:sty m:val="p"/>
                          </m:rPr>
                          <a:rPr lang="en-US" sz="2400" b="0" i="0" dirty="0" smtClean="0">
                            <a:solidFill>
                              <a:schemeClr val="tx1">
                                <a:lumMod val="95000"/>
                                <a:lumOff val="5000"/>
                              </a:schemeClr>
                            </a:solidFill>
                            <a:latin typeface="Cambria Math" panose="02040503050406030204" pitchFamily="18" charset="0"/>
                          </a:rPr>
                          <m:t>x</m:t>
                        </m:r>
                      </m:e>
                      <m:sub>
                        <m:r>
                          <m:rPr>
                            <m:sty m:val="p"/>
                          </m:rPr>
                          <a:rPr lang="en-US" sz="2400" b="0" i="0" dirty="0" smtClean="0">
                            <a:solidFill>
                              <a:schemeClr val="tx1">
                                <a:lumMod val="95000"/>
                                <a:lumOff val="5000"/>
                              </a:schemeClr>
                            </a:solidFill>
                            <a:latin typeface="Cambria Math" panose="02040503050406030204" pitchFamily="18" charset="0"/>
                          </a:rPr>
                          <m:t>t</m:t>
                        </m:r>
                      </m:sub>
                    </m:sSub>
                    <m:r>
                      <a:rPr lang="en-US" sz="2400" b="0" i="0" dirty="0" smtClean="0">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latin typeface="Arial" panose="020B0604020202020204" pitchFamily="34" charset="0"/>
                    <a:cs typeface="Arial" panose="020B0604020202020204" pitchFamily="34" charset="0"/>
                  </a:rPr>
                  <a:t> (input dependent) – acts as a dynamic forget gate</a:t>
                </a:r>
              </a:p>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Mamba2: SSD </a:t>
                </a:r>
                <a:r>
                  <a:rPr lang="en-US" sz="2400" b="1" dirty="0">
                    <a:latin typeface="Arial" panose="020B0604020202020204" pitchFamily="34" charset="0"/>
                    <a:cs typeface="Arial" panose="020B0604020202020204" pitchFamily="34" charset="0"/>
                  </a:rPr>
                  <a:t>(Structured State Space Duality):</a:t>
                </a:r>
                <a:r>
                  <a:rPr lang="en-US" sz="2400" dirty="0">
                    <a:latin typeface="Arial" panose="020B0604020202020204" pitchFamily="34" charset="0"/>
                    <a:cs typeface="Arial" panose="020B0604020202020204" pitchFamily="34" charset="0"/>
                  </a:rPr>
                  <a:t> proves SSM is mathematically dual to a form of linear attention</a:t>
                </a:r>
                <a:endParaRPr lang="en-US" sz="2400" dirty="0">
                  <a:solidFill>
                    <a:schemeClr val="tx1">
                      <a:lumMod val="95000"/>
                      <a:lumOff val="5000"/>
                    </a:schemeClr>
                  </a:solidFill>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EC95312E-5C2A-1BCA-2724-092F6A4C386D}"/>
                  </a:ext>
                </a:extLst>
              </p:cNvPr>
              <p:cNvSpPr txBox="1">
                <a:spLocks noRot="1" noChangeAspect="1" noMove="1" noResize="1" noEditPoints="1" noAdjustHandles="1" noChangeArrowheads="1" noChangeShapeType="1" noTextEdit="1"/>
              </p:cNvSpPr>
              <p:nvPr/>
            </p:nvSpPr>
            <p:spPr>
              <a:xfrm>
                <a:off x="245149" y="1159345"/>
                <a:ext cx="8727401" cy="1569660"/>
              </a:xfrm>
              <a:prstGeom prst="rect">
                <a:avLst/>
              </a:prstGeom>
              <a:blipFill>
                <a:blip r:embed="rId3"/>
                <a:stretch>
                  <a:fillRect l="-908" t="-2713" b="-8140"/>
                </a:stretch>
              </a:blipFill>
            </p:spPr>
            <p:txBody>
              <a:bodyPr/>
              <a:lstStyle/>
              <a:p>
                <a:r>
                  <a:rPr lang="en-150">
                    <a:noFill/>
                  </a:rPr>
                  <a:t> </a:t>
                </a:r>
              </a:p>
            </p:txBody>
          </p:sp>
        </mc:Fallback>
      </mc:AlternateContent>
      <p:pic>
        <p:nvPicPr>
          <p:cNvPr id="2050" name="Picture 2" descr="Mamba">
            <a:extLst>
              <a:ext uri="{FF2B5EF4-FFF2-40B4-BE49-F238E27FC236}">
                <a16:creationId xmlns:a16="http://schemas.microsoft.com/office/drawing/2014/main" id="{4B3687DD-57B7-17E1-D4FC-8B65090EB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82218"/>
            <a:ext cx="91440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5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3115D7-6C74-6528-F23C-B81DEA42F2D7}"/>
              </a:ext>
            </a:extLst>
          </p:cNvPr>
          <p:cNvSpPr>
            <a:spLocks noGrp="1"/>
          </p:cNvSpPr>
          <p:nvPr>
            <p:ph type="title"/>
          </p:nvPr>
        </p:nvSpPr>
        <p:spPr/>
        <p:txBody>
          <a:bodyPr>
            <a:normAutofit fontScale="90000"/>
          </a:bodyPr>
          <a:lstStyle/>
          <a:p>
            <a:r>
              <a:rPr lang="en-US" dirty="0"/>
              <a:t>Federated Learning as Maximum Likelihood Estimation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6016D9-BF2A-4C47-A821-A53FB8A6AC42}"/>
                  </a:ext>
                </a:extLst>
              </p:cNvPr>
              <p:cNvSpPr txBox="1"/>
              <p:nvPr/>
            </p:nvSpPr>
            <p:spPr>
              <a:xfrm>
                <a:off x="245149" y="1159345"/>
                <a:ext cx="8727401" cy="3199209"/>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1">
                        <a:lumMod val="95000"/>
                        <a:lumOff val="5000"/>
                      </a:schemeClr>
                    </a:solidFill>
                  </a:rPr>
                  <a:t>Standard Federated Learning (</a:t>
                </a:r>
                <a:r>
                  <a:rPr lang="en-US" sz="2400" dirty="0" err="1">
                    <a:solidFill>
                      <a:schemeClr val="tx1">
                        <a:lumMod val="95000"/>
                        <a:lumOff val="5000"/>
                      </a:schemeClr>
                    </a:solidFill>
                  </a:rPr>
                  <a:t>FedAvg</a:t>
                </a:r>
                <a:r>
                  <a:rPr lang="en-US" sz="2400" dirty="0">
                    <a:solidFill>
                      <a:schemeClr val="tx1">
                        <a:lumMod val="95000"/>
                        <a:lumOff val="5000"/>
                      </a:schemeClr>
                    </a:solidFill>
                  </a:rPr>
                  <a:t>): devices minimize local </a:t>
                </a:r>
                <a:r>
                  <a:rPr lang="en-US" sz="2400" b="1" dirty="0">
                    <a:solidFill>
                      <a:schemeClr val="tx1">
                        <a:lumMod val="95000"/>
                        <a:lumOff val="5000"/>
                      </a:schemeClr>
                    </a:solidFill>
                  </a:rPr>
                  <a:t>negative log-likelihood</a:t>
                </a:r>
                <a:r>
                  <a:rPr lang="en-US" sz="2400" dirty="0">
                    <a:solidFill>
                      <a:schemeClr val="tx1">
                        <a:lumMod val="95000"/>
                        <a:lumOff val="5000"/>
                      </a:schemeClr>
                    </a:solidFill>
                  </a:rPr>
                  <a:t>:  </a:t>
                </a:r>
                <a14:m>
                  <m:oMath xmlns:m="http://schemas.openxmlformats.org/officeDocument/2006/math">
                    <m:func>
                      <m:funcPr>
                        <m:ctrlPr>
                          <a:rPr lang="en-US" sz="2400" b="0" i="1" smtClean="0">
                            <a:solidFill>
                              <a:schemeClr val="tx1">
                                <a:lumMod val="95000"/>
                                <a:lumOff val="5000"/>
                              </a:schemeClr>
                            </a:solidFill>
                            <a:latin typeface="Cambria Math" panose="02040503050406030204" pitchFamily="18" charset="0"/>
                          </a:rPr>
                        </m:ctrlPr>
                      </m:funcPr>
                      <m:fName>
                        <m:limLow>
                          <m:limLowPr>
                            <m:ctrlPr>
                              <a:rPr lang="en-US" sz="2400" b="0" i="1" smtClean="0">
                                <a:solidFill>
                                  <a:schemeClr val="tx1">
                                    <a:lumMod val="95000"/>
                                    <a:lumOff val="5000"/>
                                  </a:schemeClr>
                                </a:solidFill>
                                <a:latin typeface="Cambria Math" panose="02040503050406030204" pitchFamily="18" charset="0"/>
                              </a:rPr>
                            </m:ctrlPr>
                          </m:limLowPr>
                          <m:e>
                            <m:r>
                              <m:rPr>
                                <m:sty m:val="p"/>
                              </m:rPr>
                              <a:rPr lang="en-US" sz="2400" b="0" i="0" smtClean="0">
                                <a:solidFill>
                                  <a:schemeClr val="tx1">
                                    <a:lumMod val="95000"/>
                                    <a:lumOff val="5000"/>
                                  </a:schemeClr>
                                </a:solidFill>
                                <a:latin typeface="Cambria Math" panose="02040503050406030204" pitchFamily="18" charset="0"/>
                              </a:rPr>
                              <m:t>min</m:t>
                            </m:r>
                          </m:e>
                          <m:lim>
                            <m:r>
                              <a:rPr lang="en-US" sz="2400" b="0" i="1" smtClean="0">
                                <a:solidFill>
                                  <a:schemeClr val="tx1">
                                    <a:lumMod val="95000"/>
                                    <a:lumOff val="5000"/>
                                  </a:schemeClr>
                                </a:solidFill>
                                <a:latin typeface="Cambria Math" panose="02040503050406030204" pitchFamily="18" charset="0"/>
                              </a:rPr>
                              <m:t>𝜃</m:t>
                            </m:r>
                          </m:lim>
                        </m:limLow>
                      </m:fName>
                      <m:e>
                        <m:r>
                          <a:rPr lang="en-US" sz="2400" b="0" i="1" smtClean="0">
                            <a:solidFill>
                              <a:schemeClr val="tx1">
                                <a:lumMod val="95000"/>
                                <a:lumOff val="5000"/>
                              </a:schemeClr>
                            </a:solidFill>
                            <a:latin typeface="Cambria Math" panose="02040503050406030204" pitchFamily="18" charset="0"/>
                          </a:rPr>
                          <m:t>[−</m:t>
                        </m:r>
                        <m:func>
                          <m:funcPr>
                            <m:ctrlPr>
                              <a:rPr lang="en-US" sz="2400" b="0" i="1" smtClean="0">
                                <a:solidFill>
                                  <a:schemeClr val="tx1">
                                    <a:lumMod val="95000"/>
                                    <a:lumOff val="5000"/>
                                  </a:schemeClr>
                                </a:solidFill>
                                <a:latin typeface="Cambria Math" panose="02040503050406030204" pitchFamily="18" charset="0"/>
                              </a:rPr>
                            </m:ctrlPr>
                          </m:funcPr>
                          <m:fName>
                            <m:r>
                              <m:rPr>
                                <m:sty m:val="p"/>
                              </m:rPr>
                              <a:rPr lang="en-US" sz="2400" b="0" i="0" smtClean="0">
                                <a:solidFill>
                                  <a:schemeClr val="tx1">
                                    <a:lumMod val="95000"/>
                                    <a:lumOff val="5000"/>
                                  </a:schemeClr>
                                </a:solidFill>
                                <a:latin typeface="Cambria Math" panose="02040503050406030204" pitchFamily="18" charset="0"/>
                              </a:rPr>
                              <m:t>log</m:t>
                            </m:r>
                          </m:fName>
                          <m:e>
                            <m:r>
                              <a:rPr lang="en-US" sz="2400" b="0" i="1" smtClean="0">
                                <a:solidFill>
                                  <a:schemeClr val="tx1">
                                    <a:lumMod val="95000"/>
                                    <a:lumOff val="5000"/>
                                  </a:schemeClr>
                                </a:solidFill>
                                <a:latin typeface="Cambria Math" panose="02040503050406030204" pitchFamily="18" charset="0"/>
                              </a:rPr>
                              <m:t>𝑝</m:t>
                            </m:r>
                            <m:r>
                              <a:rPr lang="en-US" sz="2400" b="0" i="1" smtClean="0">
                                <a:solidFill>
                                  <a:schemeClr val="tx1">
                                    <a:lumMod val="95000"/>
                                    <a:lumOff val="5000"/>
                                  </a:schemeClr>
                                </a:solidFill>
                                <a:latin typeface="Cambria Math" panose="02040503050406030204" pitchFamily="18" charset="0"/>
                              </a:rPr>
                              <m:t>(</m:t>
                            </m:r>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𝐷</m:t>
                                </m:r>
                              </m:e>
                              <m:sub>
                                <m:r>
                                  <a:rPr lang="en-US" sz="2400" b="0" i="1" smtClean="0">
                                    <a:solidFill>
                                      <a:schemeClr val="tx1">
                                        <a:lumMod val="95000"/>
                                        <a:lumOff val="5000"/>
                                      </a:schemeClr>
                                    </a:solidFill>
                                    <a:latin typeface="Cambria Math" panose="02040503050406030204" pitchFamily="18" charset="0"/>
                                  </a:rPr>
                                  <m:t>𝑖</m:t>
                                </m:r>
                              </m:sub>
                            </m:sSub>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𝜃</m:t>
                            </m:r>
                            <m:r>
                              <a:rPr lang="en-US" sz="2400" b="0" i="1" smtClean="0">
                                <a:solidFill>
                                  <a:schemeClr val="tx1">
                                    <a:lumMod val="95000"/>
                                    <a:lumOff val="5000"/>
                                  </a:schemeClr>
                                </a:solidFill>
                                <a:latin typeface="Cambria Math" panose="02040503050406030204" pitchFamily="18" charset="0"/>
                              </a:rPr>
                              <m:t>)</m:t>
                            </m:r>
                          </m:e>
                        </m:func>
                        <m:r>
                          <a:rPr lang="en-US" sz="2400" b="0" i="1" smtClean="0">
                            <a:solidFill>
                              <a:schemeClr val="tx1">
                                <a:lumMod val="95000"/>
                                <a:lumOff val="5000"/>
                              </a:schemeClr>
                            </a:solidFill>
                            <a:latin typeface="Cambria Math" panose="02040503050406030204" pitchFamily="18" charset="0"/>
                          </a:rPr>
                          <m:t>]</m:t>
                        </m:r>
                      </m:e>
                    </m:func>
                  </m:oMath>
                </a14:m>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a:solidFill>
                      <a:schemeClr val="tx1">
                        <a:lumMod val="95000"/>
                        <a:lumOff val="5000"/>
                      </a:schemeClr>
                    </a:solidFill>
                  </a:rPr>
                  <a:t>Aggregation: </a:t>
                </a:r>
                <a14:m>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𝜃</m:t>
                        </m:r>
                      </m:e>
                      <m:sub>
                        <m:r>
                          <a:rPr lang="en-US" sz="2400" b="0" i="1" smtClean="0">
                            <a:solidFill>
                              <a:schemeClr val="tx1">
                                <a:lumMod val="95000"/>
                                <a:lumOff val="5000"/>
                              </a:schemeClr>
                            </a:solidFill>
                            <a:latin typeface="Cambria Math" panose="02040503050406030204" pitchFamily="18" charset="0"/>
                          </a:rPr>
                          <m:t>𝑔𝑙𝑜𝑏𝑎𝑙</m:t>
                        </m:r>
                      </m:sub>
                    </m:sSub>
                    <m:r>
                      <a:rPr lang="en-US" sz="2400" b="0" i="1" smtClean="0">
                        <a:solidFill>
                          <a:schemeClr val="tx1">
                            <a:lumMod val="95000"/>
                            <a:lumOff val="5000"/>
                          </a:schemeClr>
                        </a:solidFill>
                        <a:latin typeface="Cambria Math" panose="02040503050406030204" pitchFamily="18" charset="0"/>
                      </a:rPr>
                      <m:t>=</m:t>
                    </m:r>
                    <m:f>
                      <m:fPr>
                        <m:ctrlPr>
                          <a:rPr lang="en-US" sz="2400" b="0" i="1" smtClean="0">
                            <a:solidFill>
                              <a:schemeClr val="tx1">
                                <a:lumMod val="95000"/>
                                <a:lumOff val="5000"/>
                              </a:schemeClr>
                            </a:solidFill>
                            <a:latin typeface="Cambria Math" panose="02040503050406030204" pitchFamily="18" charset="0"/>
                          </a:rPr>
                        </m:ctrlPr>
                      </m:fPr>
                      <m:num>
                        <m:r>
                          <a:rPr lang="en-US" sz="2400" b="0" i="1" smtClean="0">
                            <a:solidFill>
                              <a:schemeClr val="tx1">
                                <a:lumMod val="95000"/>
                                <a:lumOff val="5000"/>
                              </a:schemeClr>
                            </a:solidFill>
                            <a:latin typeface="Cambria Math" panose="02040503050406030204" pitchFamily="18" charset="0"/>
                          </a:rPr>
                          <m:t>1</m:t>
                        </m:r>
                      </m:num>
                      <m:den>
                        <m:r>
                          <a:rPr lang="en-US" sz="2400" b="0" i="1" smtClean="0">
                            <a:solidFill>
                              <a:schemeClr val="tx1">
                                <a:lumMod val="95000"/>
                                <a:lumOff val="5000"/>
                              </a:schemeClr>
                            </a:solidFill>
                            <a:latin typeface="Cambria Math" panose="02040503050406030204" pitchFamily="18" charset="0"/>
                          </a:rPr>
                          <m:t>𝑁</m:t>
                        </m:r>
                      </m:den>
                    </m:f>
                    <m:nary>
                      <m:naryPr>
                        <m:chr m:val="∑"/>
                        <m:ctrlPr>
                          <a:rPr lang="en-US" sz="2400" b="0" i="1" smtClean="0">
                            <a:solidFill>
                              <a:schemeClr val="tx1">
                                <a:lumMod val="95000"/>
                                <a:lumOff val="5000"/>
                              </a:schemeClr>
                            </a:solidFill>
                            <a:latin typeface="Cambria Math" panose="02040503050406030204" pitchFamily="18" charset="0"/>
                          </a:rPr>
                        </m:ctrlPr>
                      </m:naryPr>
                      <m:sub>
                        <m:r>
                          <m:rPr>
                            <m:brk m:alnAt="23"/>
                          </m:rPr>
                          <a:rPr lang="en-US" sz="2400" b="0" i="1" smtClean="0">
                            <a:solidFill>
                              <a:schemeClr val="tx1">
                                <a:lumMod val="95000"/>
                                <a:lumOff val="5000"/>
                              </a:schemeClr>
                            </a:solidFill>
                            <a:latin typeface="Cambria Math" panose="02040503050406030204" pitchFamily="18" charset="0"/>
                          </a:rPr>
                          <m:t>𝑖</m:t>
                        </m:r>
                        <m:r>
                          <a:rPr lang="en-US" sz="2400" b="0" i="1" smtClean="0">
                            <a:solidFill>
                              <a:schemeClr val="tx1">
                                <a:lumMod val="95000"/>
                                <a:lumOff val="5000"/>
                              </a:schemeClr>
                            </a:solidFill>
                            <a:latin typeface="Cambria Math" panose="02040503050406030204" pitchFamily="18" charset="0"/>
                          </a:rPr>
                          <m:t>=1</m:t>
                        </m:r>
                      </m:sub>
                      <m:sup>
                        <m:r>
                          <a:rPr lang="en-US" sz="2400" b="0" i="1" smtClean="0">
                            <a:solidFill>
                              <a:schemeClr val="tx1">
                                <a:lumMod val="95000"/>
                                <a:lumOff val="5000"/>
                              </a:schemeClr>
                            </a:solidFill>
                            <a:latin typeface="Cambria Math" panose="02040503050406030204" pitchFamily="18" charset="0"/>
                          </a:rPr>
                          <m:t>𝑁</m:t>
                        </m:r>
                      </m:sup>
                      <m:e>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𝜃</m:t>
                            </m:r>
                          </m:e>
                          <m:sub>
                            <m:r>
                              <a:rPr lang="en-US" sz="2400" b="0" i="1" smtClean="0">
                                <a:solidFill>
                                  <a:schemeClr val="tx1">
                                    <a:lumMod val="95000"/>
                                    <a:lumOff val="5000"/>
                                  </a:schemeClr>
                                </a:solidFill>
                                <a:latin typeface="Cambria Math" panose="02040503050406030204" pitchFamily="18" charset="0"/>
                              </a:rPr>
                              <m:t>𝑖</m:t>
                            </m:r>
                          </m:sub>
                        </m:sSub>
                      </m:e>
                    </m:nary>
                  </m:oMath>
                </a14:m>
                <a:r>
                  <a:rPr lang="en-US" sz="2400" dirty="0">
                    <a:solidFill>
                      <a:schemeClr val="tx1">
                        <a:lumMod val="95000"/>
                        <a:lumOff val="5000"/>
                      </a:schemeClr>
                    </a:solidFill>
                  </a:rPr>
                  <a:t>, </a:t>
                </a:r>
                <a14:m>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𝜃</m:t>
                        </m:r>
                      </m:e>
                      <m:sub>
                        <m:r>
                          <a:rPr lang="en-US" sz="2400" b="0" i="1" smtClean="0">
                            <a:solidFill>
                              <a:schemeClr val="tx1">
                                <a:lumMod val="95000"/>
                                <a:lumOff val="5000"/>
                              </a:schemeClr>
                            </a:solidFill>
                            <a:latin typeface="Cambria Math" panose="02040503050406030204" pitchFamily="18" charset="0"/>
                          </a:rPr>
                          <m:t>𝑖</m:t>
                        </m:r>
                      </m:sub>
                    </m:sSub>
                    <m:r>
                      <a:rPr lang="en-US" sz="2400" b="0" i="1" smtClean="0">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rPr>
                  <a:t> </a:t>
                </a:r>
                <a:r>
                  <a:rPr lang="en-US" sz="2400" b="1" dirty="0">
                    <a:solidFill>
                      <a:schemeClr val="tx1">
                        <a:lumMod val="95000"/>
                        <a:lumOff val="5000"/>
                      </a:schemeClr>
                    </a:solidFill>
                  </a:rPr>
                  <a:t>Maximum Likelihood Estimate</a:t>
                </a:r>
                <a:r>
                  <a:rPr lang="en-US" sz="2400" dirty="0">
                    <a:solidFill>
                      <a:schemeClr val="tx1">
                        <a:lumMod val="95000"/>
                        <a:lumOff val="5000"/>
                      </a:schemeClr>
                    </a:solidFill>
                  </a:rPr>
                  <a:t> (MLE) for the client’s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𝑖</m:t>
                    </m:r>
                  </m:oMath>
                </a14:m>
                <a:r>
                  <a:rPr lang="en-US" sz="2400" dirty="0">
                    <a:solidFill>
                      <a:schemeClr val="tx1">
                        <a:lumMod val="95000"/>
                        <a:lumOff val="5000"/>
                      </a:schemeClr>
                    </a:solidFill>
                  </a:rPr>
                  <a:t> local data distribution</a:t>
                </a:r>
              </a:p>
              <a:p>
                <a:pPr marL="285750" indent="-285750">
                  <a:buFont typeface="Arial" panose="020B0604020202020204" pitchFamily="34" charset="0"/>
                  <a:buChar char="•"/>
                </a:pPr>
                <a:r>
                  <a:rPr lang="en-US" sz="2400" dirty="0" err="1">
                    <a:solidFill>
                      <a:schemeClr val="tx1">
                        <a:lumMod val="95000"/>
                        <a:lumOff val="5000"/>
                      </a:schemeClr>
                    </a:solidFill>
                  </a:rPr>
                  <a:t>FedAvg</a:t>
                </a:r>
                <a:r>
                  <a:rPr lang="en-US" sz="2400" dirty="0">
                    <a:solidFill>
                      <a:schemeClr val="tx1">
                        <a:lumMod val="95000"/>
                        <a:lumOff val="5000"/>
                      </a:schemeClr>
                    </a:solidFill>
                  </a:rPr>
                  <a:t>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rPr>
                  <a:t> arithmetic mean of the local MLEs</a:t>
                </a:r>
              </a:p>
              <a:p>
                <a:pPr marL="285750" indent="-285750">
                  <a:buFont typeface="Arial" panose="020B0604020202020204" pitchFamily="34" charset="0"/>
                  <a:buChar char="•"/>
                </a:pPr>
                <a:r>
                  <a:rPr lang="en-US" sz="2400" dirty="0">
                    <a:solidFill>
                      <a:srgbClr val="FF0000"/>
                    </a:solidFill>
                  </a:rPr>
                  <a:t>Not necessarily MLE of the global posterior </a:t>
                </a:r>
                <a:r>
                  <a:rPr lang="en-US" sz="2400" dirty="0"/>
                  <a:t>if non-convex loss (which is what we’re dealing with)</a:t>
                </a:r>
                <a:endParaRPr lang="en-US" sz="2400" dirty="0">
                  <a:solidFill>
                    <a:schemeClr val="tx1">
                      <a:lumMod val="95000"/>
                      <a:lumOff val="5000"/>
                    </a:schemeClr>
                  </a:solidFill>
                </a:endParaRPr>
              </a:p>
              <a:p>
                <a:pPr marL="285750" indent="-285750">
                  <a:buFont typeface="Arial" panose="020B0604020202020204" pitchFamily="34" charset="0"/>
                  <a:buChar char="•"/>
                </a:pPr>
                <a:endParaRPr lang="en-US" sz="2400" dirty="0">
                  <a:solidFill>
                    <a:schemeClr val="tx1">
                      <a:lumMod val="95000"/>
                      <a:lumOff val="5000"/>
                    </a:schemeClr>
                  </a:solidFill>
                </a:endParaRPr>
              </a:p>
            </p:txBody>
          </p:sp>
        </mc:Choice>
        <mc:Fallback xmlns="">
          <p:sp>
            <p:nvSpPr>
              <p:cNvPr id="10" name="TextBox 9">
                <a:extLst>
                  <a:ext uri="{FF2B5EF4-FFF2-40B4-BE49-F238E27FC236}">
                    <a16:creationId xmlns:a16="http://schemas.microsoft.com/office/drawing/2014/main" id="{036016D9-BF2A-4C47-A821-A53FB8A6AC42}"/>
                  </a:ext>
                </a:extLst>
              </p:cNvPr>
              <p:cNvSpPr txBox="1">
                <a:spLocks noRot="1" noChangeAspect="1" noMove="1" noResize="1" noEditPoints="1" noAdjustHandles="1" noChangeArrowheads="1" noChangeShapeType="1" noTextEdit="1"/>
              </p:cNvSpPr>
              <p:nvPr/>
            </p:nvSpPr>
            <p:spPr>
              <a:xfrm>
                <a:off x="245149" y="1159345"/>
                <a:ext cx="8727401" cy="3199209"/>
              </a:xfrm>
              <a:prstGeom prst="rect">
                <a:avLst/>
              </a:prstGeom>
              <a:blipFill>
                <a:blip r:embed="rId3"/>
                <a:stretch>
                  <a:fillRect l="-908" t="-1333"/>
                </a:stretch>
              </a:blipFill>
            </p:spPr>
            <p:txBody>
              <a:bodyPr/>
              <a:lstStyle/>
              <a:p>
                <a:r>
                  <a:rPr lang="en-150">
                    <a:noFill/>
                  </a:rPr>
                  <a:t> </a:t>
                </a:r>
              </a:p>
            </p:txBody>
          </p:sp>
        </mc:Fallback>
      </mc:AlternateContent>
      <p:pic>
        <p:nvPicPr>
          <p:cNvPr id="12" name="Graphic 11" descr="Server with solid fill">
            <a:extLst>
              <a:ext uri="{FF2B5EF4-FFF2-40B4-BE49-F238E27FC236}">
                <a16:creationId xmlns:a16="http://schemas.microsoft.com/office/drawing/2014/main" id="{A8632C36-9099-DD88-34CD-7D44BB368E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9743" y="5369134"/>
            <a:ext cx="914400" cy="914400"/>
          </a:xfrm>
          <a:prstGeom prst="rect">
            <a:avLst/>
          </a:prstGeom>
        </p:spPr>
      </p:pic>
      <p:pic>
        <p:nvPicPr>
          <p:cNvPr id="13" name="Graphic 12" descr="Server with solid fill">
            <a:extLst>
              <a:ext uri="{FF2B5EF4-FFF2-40B4-BE49-F238E27FC236}">
                <a16:creationId xmlns:a16="http://schemas.microsoft.com/office/drawing/2014/main" id="{B1DBDD78-AD18-DB92-6A55-7B65DC57A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3573" y="5369134"/>
            <a:ext cx="914400" cy="914400"/>
          </a:xfrm>
          <a:prstGeom prst="rect">
            <a:avLst/>
          </a:prstGeom>
        </p:spPr>
      </p:pic>
      <p:pic>
        <p:nvPicPr>
          <p:cNvPr id="14" name="Graphic 13" descr="Server with solid fill">
            <a:extLst>
              <a:ext uri="{FF2B5EF4-FFF2-40B4-BE49-F238E27FC236}">
                <a16:creationId xmlns:a16="http://schemas.microsoft.com/office/drawing/2014/main" id="{D1D0ECB0-2352-82C9-9C40-D7C671347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6658" y="5978734"/>
            <a:ext cx="914400" cy="914400"/>
          </a:xfrm>
          <a:prstGeom prst="rect">
            <a:avLst/>
          </a:prstGeom>
        </p:spPr>
      </p:pic>
      <p:pic>
        <p:nvPicPr>
          <p:cNvPr id="16" name="Graphic 15" descr="Syncing cloud with solid fill">
            <a:extLst>
              <a:ext uri="{FF2B5EF4-FFF2-40B4-BE49-F238E27FC236}">
                <a16:creationId xmlns:a16="http://schemas.microsoft.com/office/drawing/2014/main" id="{3705F0A8-FD64-B986-8A1B-37F79AD92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1907" y="3949444"/>
            <a:ext cx="914400" cy="914400"/>
          </a:xfrm>
          <a:prstGeom prst="rect">
            <a:avLst/>
          </a:prstGeom>
        </p:spPr>
      </p:pic>
      <p:cxnSp>
        <p:nvCxnSpPr>
          <p:cNvPr id="18" name="Straight Arrow Connector 17">
            <a:extLst>
              <a:ext uri="{FF2B5EF4-FFF2-40B4-BE49-F238E27FC236}">
                <a16:creationId xmlns:a16="http://schemas.microsoft.com/office/drawing/2014/main" id="{4801985E-0017-2E19-29CE-6D263EB32E92}"/>
              </a:ext>
            </a:extLst>
          </p:cNvPr>
          <p:cNvCxnSpPr>
            <a:endCxn id="12" idx="0"/>
          </p:cNvCxnSpPr>
          <p:nvPr/>
        </p:nvCxnSpPr>
        <p:spPr>
          <a:xfrm flipH="1">
            <a:off x="4396943" y="4711444"/>
            <a:ext cx="1352164" cy="65769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45D69F-E07E-F2A1-5437-59D073CF8002}"/>
              </a:ext>
            </a:extLst>
          </p:cNvPr>
          <p:cNvCxnSpPr>
            <a:cxnSpLocks/>
            <a:endCxn id="14" idx="0"/>
          </p:cNvCxnSpPr>
          <p:nvPr/>
        </p:nvCxnSpPr>
        <p:spPr>
          <a:xfrm>
            <a:off x="5749107" y="4711444"/>
            <a:ext cx="64751" cy="126729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616DC67-4197-ABB4-CF7D-15D2160F700D}"/>
              </a:ext>
            </a:extLst>
          </p:cNvPr>
          <p:cNvCxnSpPr>
            <a:cxnSpLocks/>
            <a:endCxn id="13" idx="0"/>
          </p:cNvCxnSpPr>
          <p:nvPr/>
        </p:nvCxnSpPr>
        <p:spPr>
          <a:xfrm>
            <a:off x="5749107" y="4710905"/>
            <a:ext cx="1481666" cy="65822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476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767439" y="407432"/>
            <a:ext cx="6130509" cy="754601"/>
          </a:xfrm>
        </p:spPr>
        <p:txBody>
          <a:bodyPr/>
          <a:lstStyle/>
          <a:p>
            <a:r>
              <a:rPr lang="en-US" b="1" dirty="0">
                <a:latin typeface="Arial" panose="020B0604020202020204" pitchFamily="34" charset="0"/>
                <a:cs typeface="Arial" panose="020B0604020202020204" pitchFamily="34" charset="0"/>
              </a:rPr>
              <a:t>Project Idea</a:t>
            </a:r>
          </a:p>
        </p:txBody>
      </p:sp>
      <p:sp>
        <p:nvSpPr>
          <p:cNvPr id="6" name="Content Placeholder 2">
            <a:extLst>
              <a:ext uri="{FF2B5EF4-FFF2-40B4-BE49-F238E27FC236}">
                <a16:creationId xmlns:a16="http://schemas.microsoft.com/office/drawing/2014/main" id="{A6F1B624-D756-9947-78E4-94096FA34124}"/>
              </a:ext>
            </a:extLst>
          </p:cNvPr>
          <p:cNvSpPr txBox="1">
            <a:spLocks/>
          </p:cNvSpPr>
          <p:nvPr/>
        </p:nvSpPr>
        <p:spPr>
          <a:xfrm>
            <a:off x="767439" y="1491282"/>
            <a:ext cx="6911828" cy="4057262"/>
          </a:xfrm>
          <a:prstGeom prst="rect">
            <a:avLst/>
          </a:prstGeom>
        </p:spPr>
        <p:txBody>
          <a:bodyPr/>
          <a:lstStyle>
            <a:lvl1pPr marL="171450" indent="-171450" algn="l" defTabSz="685800" rtl="0" eaLnBrk="1" latinLnBrk="0" hangingPunct="1">
              <a:lnSpc>
                <a:spcPct val="90000"/>
              </a:lnSpc>
              <a:spcBef>
                <a:spcPts val="750"/>
              </a:spcBef>
              <a:buFont typeface="Wingdings" pitchFamily="2" charset="2"/>
              <a:buChar char="§"/>
              <a:defRPr sz="1800" b="0" i="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700" b="0" i="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600" b="0" i="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200" b="0" i="0" kern="1200" baseline="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Wingdings" pitchFamily="2" charset="2"/>
              <a:buNone/>
              <a:defRPr sz="1050" b="0" i="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Char char="•"/>
            </a:pPr>
            <a:r>
              <a:rPr lang="en-US" sz="2600" dirty="0">
                <a:solidFill>
                  <a:schemeClr val="bg1"/>
                </a:solidFill>
                <a:latin typeface="Arial" panose="020B0604020202020204" pitchFamily="34" charset="0"/>
                <a:cs typeface="Arial" panose="020B0604020202020204" pitchFamily="34" charset="0"/>
              </a:rPr>
              <a:t>Mamba relies state dynamics to maintain memory. </a:t>
            </a:r>
          </a:p>
          <a:p>
            <a:pPr>
              <a:buFont typeface="Arial" panose="020B0604020202020204" pitchFamily="34" charset="0"/>
              <a:buChar char="•"/>
            </a:pPr>
            <a:r>
              <a:rPr lang="en-US" sz="2600" dirty="0">
                <a:solidFill>
                  <a:schemeClr val="bg1"/>
                </a:solidFill>
                <a:latin typeface="Arial" panose="020B0604020202020204" pitchFamily="34" charset="0"/>
                <a:cs typeface="Arial" panose="020B0604020202020204" pitchFamily="34" charset="0"/>
              </a:rPr>
              <a:t>Linear averaging could potentially interfere with the learned dynamics</a:t>
            </a:r>
          </a:p>
          <a:p>
            <a:pPr>
              <a:buFont typeface="Arial" panose="020B0604020202020204" pitchFamily="34" charset="0"/>
              <a:buChar char="•"/>
            </a:pPr>
            <a:endParaRPr lang="en-US" sz="2600"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600" dirty="0">
                <a:solidFill>
                  <a:schemeClr val="bg1"/>
                </a:solidFill>
                <a:latin typeface="Arial" panose="020B0604020202020204" pitchFamily="34" charset="0"/>
                <a:cs typeface="Arial" panose="020B0604020202020204" pitchFamily="34" charset="0"/>
              </a:rPr>
              <a:t>Project Goal:</a:t>
            </a:r>
          </a:p>
          <a:p>
            <a:pPr lvl="1">
              <a:buFont typeface="Arial" panose="020B0604020202020204" pitchFamily="34" charset="0"/>
              <a:buChar char="•"/>
            </a:pPr>
            <a:r>
              <a:rPr lang="en-US" sz="2500" dirty="0">
                <a:solidFill>
                  <a:schemeClr val="bg1"/>
                </a:solidFill>
                <a:latin typeface="Arial" panose="020B0604020202020204" pitchFamily="34" charset="0"/>
                <a:cs typeface="Arial" panose="020B0604020202020204" pitchFamily="34" charset="0"/>
              </a:rPr>
              <a:t>Analyze performance of </a:t>
            </a:r>
            <a:r>
              <a:rPr lang="en-US" sz="2500" dirty="0" err="1">
                <a:solidFill>
                  <a:schemeClr val="bg1"/>
                </a:solidFill>
                <a:latin typeface="Arial" panose="020B0604020202020204" pitchFamily="34" charset="0"/>
                <a:cs typeface="Arial" panose="020B0604020202020204" pitchFamily="34" charset="0"/>
              </a:rPr>
              <a:t>FedAvg</a:t>
            </a:r>
            <a:r>
              <a:rPr lang="en-US" sz="2500" dirty="0">
                <a:solidFill>
                  <a:schemeClr val="bg1"/>
                </a:solidFill>
                <a:latin typeface="Arial" panose="020B0604020202020204" pitchFamily="34" charset="0"/>
                <a:cs typeface="Arial" panose="020B0604020202020204" pitchFamily="34" charset="0"/>
              </a:rPr>
              <a:t> with Mamba2</a:t>
            </a:r>
          </a:p>
          <a:p>
            <a:pPr lvl="1">
              <a:buFont typeface="Arial" panose="020B0604020202020204" pitchFamily="34" charset="0"/>
              <a:buChar char="•"/>
            </a:pPr>
            <a:r>
              <a:rPr lang="en-US" sz="2500" dirty="0">
                <a:solidFill>
                  <a:schemeClr val="bg1"/>
                </a:solidFill>
                <a:latin typeface="Arial" panose="020B0604020202020204" pitchFamily="34" charset="0"/>
                <a:cs typeface="Arial" panose="020B0604020202020204" pitchFamily="34" charset="0"/>
              </a:rPr>
              <a:t>Test other aggregation frameworks to see if I can improve</a:t>
            </a:r>
          </a:p>
        </p:txBody>
      </p:sp>
    </p:spTree>
    <p:extLst>
      <p:ext uri="{BB962C8B-B14F-4D97-AF65-F5344CB8AC3E}">
        <p14:creationId xmlns:p14="http://schemas.microsoft.com/office/powerpoint/2010/main" val="1363046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7F7167-3AC3-B360-4838-FD7C0AF1E9E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Methodology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C84045-050D-5DE4-609C-EA1507544C81}"/>
                  </a:ext>
                </a:extLst>
              </p:cNvPr>
              <p:cNvSpPr txBox="1"/>
              <p:nvPr/>
            </p:nvSpPr>
            <p:spPr>
              <a:xfrm>
                <a:off x="245149" y="1159345"/>
                <a:ext cx="8727401" cy="3046988"/>
              </a:xfrm>
              <a:prstGeom prst="rect">
                <a:avLst/>
              </a:prstGeom>
              <a:noFill/>
            </p:spPr>
            <p:txBody>
              <a:bodyPr wrap="square">
                <a:spAutoFit/>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Task:</a:t>
                </a:r>
                <a:r>
                  <a:rPr lang="en-US" sz="2400" dirty="0">
                    <a:latin typeface="Arial" panose="020B0604020202020204" pitchFamily="34" charset="0"/>
                    <a:cs typeface="Arial" panose="020B0604020202020204" pitchFamily="34" charset="0"/>
                  </a:rPr>
                  <a:t> Next-token prediction on </a:t>
                </a:r>
                <a:r>
                  <a:rPr lang="en-US" sz="2400" b="1" dirty="0">
                    <a:latin typeface="Arial" panose="020B0604020202020204" pitchFamily="34" charset="0"/>
                    <a:cs typeface="Arial" panose="020B0604020202020204" pitchFamily="34" charset="0"/>
                  </a:rPr>
                  <a:t>Wikitext-2</a:t>
                </a:r>
                <a:r>
                  <a:rPr lang="en-US" sz="2400" dirty="0">
                    <a:latin typeface="Arial" panose="020B0604020202020204" pitchFamily="34" charset="0"/>
                    <a:cs typeface="Arial" panose="020B0604020202020204" pitchFamily="34" charset="0"/>
                  </a:rPr>
                  <a:t> (Language Modeling)</a:t>
                </a: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Model</a:t>
                </a:r>
                <a:r>
                  <a:rPr lang="en-US" sz="2400" dirty="0">
                    <a:latin typeface="Arial" panose="020B0604020202020204" pitchFamily="34" charset="0"/>
                    <a:cs typeface="Arial" panose="020B0604020202020204" pitchFamily="34" charset="0"/>
                  </a:rPr>
                  <a:t>: Mamba2 SSM-layer backbone arranged into K layers (K = 1, 2, 4)</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Train in a centralized and federated setups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Federated Learning with </a:t>
                </a:r>
                <a14:m>
                  <m:oMath xmlns:m="http://schemas.openxmlformats.org/officeDocument/2006/math">
                    <m:r>
                      <a:rPr lang="en-US" sz="2400" b="0" i="1" smtClean="0">
                        <a:latin typeface="Cambria Math" panose="02040503050406030204" pitchFamily="18" charset="0"/>
                        <a:cs typeface="Arial" panose="020B0604020202020204" pitchFamily="34" charset="0"/>
                      </a:rPr>
                      <m:t>𝑁</m:t>
                    </m:r>
                    <m:r>
                      <a:rPr lang="en-US" sz="2400" b="0" i="1" smtClean="0">
                        <a:latin typeface="Cambria Math" panose="02040503050406030204" pitchFamily="18" charset="0"/>
                        <a:cs typeface="Arial" panose="020B0604020202020204" pitchFamily="34" charset="0"/>
                      </a:rPr>
                      <m:t>=4</m:t>
                    </m:r>
                  </m:oMath>
                </a14:m>
                <a:r>
                  <a:rPr lang="en-US" sz="2400" dirty="0">
                    <a:latin typeface="Arial" panose="020B0604020202020204" pitchFamily="34" charset="0"/>
                    <a:cs typeface="Arial" panose="020B0604020202020204" pitchFamily="34" charset="0"/>
                  </a:rPr>
                  <a:t> devices and single server, data IID partitioned, validation at the server</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15C84045-050D-5DE4-609C-EA1507544C81}"/>
                  </a:ext>
                </a:extLst>
              </p:cNvPr>
              <p:cNvSpPr txBox="1">
                <a:spLocks noRot="1" noChangeAspect="1" noMove="1" noResize="1" noEditPoints="1" noAdjustHandles="1" noChangeArrowheads="1" noChangeShapeType="1" noTextEdit="1"/>
              </p:cNvSpPr>
              <p:nvPr/>
            </p:nvSpPr>
            <p:spPr>
              <a:xfrm>
                <a:off x="245149" y="1159345"/>
                <a:ext cx="8727401" cy="3046988"/>
              </a:xfrm>
              <a:prstGeom prst="rect">
                <a:avLst/>
              </a:prstGeom>
              <a:blipFill>
                <a:blip r:embed="rId2"/>
                <a:stretch>
                  <a:fillRect l="-908" t="-1400" r="-1606"/>
                </a:stretch>
              </a:blipFill>
            </p:spPr>
            <p:txBody>
              <a:bodyPr/>
              <a:lstStyle/>
              <a:p>
                <a:r>
                  <a:rPr lang="en-150">
                    <a:noFill/>
                  </a:rPr>
                  <a:t> </a:t>
                </a:r>
              </a:p>
            </p:txBody>
          </p:sp>
        </mc:Fallback>
      </mc:AlternateContent>
      <p:sp>
        <p:nvSpPr>
          <p:cNvPr id="10" name="TextBox 9">
            <a:extLst>
              <a:ext uri="{FF2B5EF4-FFF2-40B4-BE49-F238E27FC236}">
                <a16:creationId xmlns:a16="http://schemas.microsoft.com/office/drawing/2014/main" id="{FCC1960E-8FD3-D5D6-09C8-D6E44A3204DF}"/>
              </a:ext>
            </a:extLst>
          </p:cNvPr>
          <p:cNvSpPr txBox="1"/>
          <p:nvPr/>
        </p:nvSpPr>
        <p:spPr>
          <a:xfrm>
            <a:off x="171450" y="3844071"/>
            <a:ext cx="8801100" cy="2257477"/>
          </a:xfrm>
          <a:prstGeom prst="rect">
            <a:avLst/>
          </a:prstGeom>
          <a:solidFill>
            <a:schemeClr val="tx1"/>
          </a:solidFill>
        </p:spPr>
        <p:txBody>
          <a:bodyPr wrap="square">
            <a:spAutoFit/>
          </a:bodyPr>
          <a:lstStyle/>
          <a:p>
            <a:pPr>
              <a:lnSpc>
                <a:spcPts val="1650"/>
              </a:lnSpc>
              <a:buNone/>
            </a:pPr>
            <a:r>
              <a:rPr lang="en-US" sz="1200" b="0" dirty="0">
                <a:solidFill>
                  <a:srgbClr val="ABB2BF"/>
                </a:solidFill>
                <a:effectLst/>
                <a:latin typeface="Consolas" panose="020B0609020204030204" pitchFamily="49" charset="0"/>
              </a:rPr>
              <a:t>{</a:t>
            </a:r>
          </a:p>
          <a:p>
            <a:pPr>
              <a:lnSpc>
                <a:spcPts val="1650"/>
              </a:lnSpc>
              <a:buNone/>
            </a:pPr>
            <a:r>
              <a:rPr lang="en-US" sz="1200" b="0" dirty="0">
                <a:solidFill>
                  <a:srgbClr val="ABB2BF"/>
                </a:solidFill>
                <a:effectLst/>
                <a:latin typeface="Consolas" panose="020B0609020204030204" pitchFamily="49" charset="0"/>
              </a:rPr>
              <a:t>    </a:t>
            </a:r>
            <a:r>
              <a:rPr lang="en-US" sz="1200" b="0" dirty="0">
                <a:solidFill>
                  <a:srgbClr val="E06C75"/>
                </a:solidFill>
                <a:effectLst/>
                <a:latin typeface="Consolas" panose="020B0609020204030204" pitchFamily="49" charset="0"/>
              </a:rPr>
              <a:t>"step"</a:t>
            </a:r>
            <a:r>
              <a:rPr lang="en-US" sz="1200" b="0" dirty="0">
                <a:solidFill>
                  <a:srgbClr val="ABB2BF"/>
                </a:solidFill>
                <a:effectLst/>
                <a:latin typeface="Consolas" panose="020B0609020204030204" pitchFamily="49" charset="0"/>
              </a:rPr>
              <a:t>: </a:t>
            </a:r>
            <a:r>
              <a:rPr lang="en-US" sz="1200" b="0" dirty="0">
                <a:solidFill>
                  <a:srgbClr val="D19A66"/>
                </a:solidFill>
                <a:effectLst/>
                <a:latin typeface="Consolas" panose="020B0609020204030204" pitchFamily="49" charset="0"/>
              </a:rPr>
              <a:t>580</a:t>
            </a:r>
            <a:r>
              <a:rPr lang="en-US" sz="1200" b="0" dirty="0">
                <a:solidFill>
                  <a:srgbClr val="ABB2BF"/>
                </a:solidFill>
                <a:effectLst/>
                <a:latin typeface="Consolas" panose="020B0609020204030204" pitchFamily="49" charset="0"/>
              </a:rPr>
              <a:t>,</a:t>
            </a:r>
          </a:p>
          <a:p>
            <a:pPr>
              <a:lnSpc>
                <a:spcPts val="1650"/>
              </a:lnSpc>
              <a:buNone/>
            </a:pPr>
            <a:r>
              <a:rPr lang="en-US" sz="1200" b="0" dirty="0">
                <a:solidFill>
                  <a:srgbClr val="ABB2BF"/>
                </a:solidFill>
                <a:effectLst/>
                <a:latin typeface="Consolas" panose="020B0609020204030204" pitchFamily="49" charset="0"/>
              </a:rPr>
              <a:t>    </a:t>
            </a:r>
            <a:r>
              <a:rPr lang="en-US" sz="1200" b="0" dirty="0">
                <a:solidFill>
                  <a:srgbClr val="E06C75"/>
                </a:solidFill>
                <a:effectLst/>
                <a:latin typeface="Consolas" panose="020B0609020204030204" pitchFamily="49" charset="0"/>
              </a:rPr>
              <a:t>"</a:t>
            </a:r>
            <a:r>
              <a:rPr lang="en-US" sz="1200" b="0" dirty="0" err="1">
                <a:solidFill>
                  <a:srgbClr val="E06C75"/>
                </a:solidFill>
                <a:effectLst/>
                <a:latin typeface="Consolas" panose="020B0609020204030204" pitchFamily="49" charset="0"/>
              </a:rPr>
              <a:t>val_loss</a:t>
            </a:r>
            <a:r>
              <a:rPr lang="en-US" sz="1200" b="0" dirty="0">
                <a:solidFill>
                  <a:srgbClr val="E06C75"/>
                </a:solidFill>
                <a:effectLst/>
                <a:latin typeface="Consolas" panose="020B0609020204030204" pitchFamily="49" charset="0"/>
              </a:rPr>
              <a:t>"</a:t>
            </a:r>
            <a:r>
              <a:rPr lang="en-US" sz="1200" b="0" dirty="0">
                <a:solidFill>
                  <a:srgbClr val="ABB2BF"/>
                </a:solidFill>
                <a:effectLst/>
                <a:latin typeface="Consolas" panose="020B0609020204030204" pitchFamily="49" charset="0"/>
              </a:rPr>
              <a:t>: </a:t>
            </a:r>
            <a:r>
              <a:rPr lang="en-US" sz="1200" b="0" dirty="0">
                <a:solidFill>
                  <a:srgbClr val="D19A66"/>
                </a:solidFill>
                <a:effectLst/>
                <a:latin typeface="Consolas" panose="020B0609020204030204" pitchFamily="49" charset="0"/>
              </a:rPr>
              <a:t>5.535672484851275</a:t>
            </a:r>
            <a:r>
              <a:rPr lang="en-US" sz="1200" b="0" dirty="0">
                <a:solidFill>
                  <a:srgbClr val="ABB2BF"/>
                </a:solidFill>
                <a:effectLst/>
                <a:latin typeface="Consolas" panose="020B0609020204030204" pitchFamily="49" charset="0"/>
              </a:rPr>
              <a:t>,</a:t>
            </a:r>
          </a:p>
          <a:p>
            <a:pPr>
              <a:lnSpc>
                <a:spcPts val="1650"/>
              </a:lnSpc>
              <a:buNone/>
            </a:pPr>
            <a:r>
              <a:rPr lang="en-US" sz="1200" b="0" dirty="0">
                <a:solidFill>
                  <a:srgbClr val="ABB2BF"/>
                </a:solidFill>
                <a:effectLst/>
                <a:latin typeface="Consolas" panose="020B0609020204030204" pitchFamily="49" charset="0"/>
              </a:rPr>
              <a:t>    </a:t>
            </a:r>
            <a:r>
              <a:rPr lang="en-US" sz="1200" b="0" dirty="0">
                <a:solidFill>
                  <a:srgbClr val="E06C75"/>
                </a:solidFill>
                <a:effectLst/>
                <a:latin typeface="Consolas" panose="020B0609020204030204" pitchFamily="49" charset="0"/>
              </a:rPr>
              <a:t>"</a:t>
            </a:r>
            <a:r>
              <a:rPr lang="en-US" sz="1200" b="0" dirty="0" err="1">
                <a:solidFill>
                  <a:srgbClr val="E06C75"/>
                </a:solidFill>
                <a:effectLst/>
                <a:latin typeface="Consolas" panose="020B0609020204030204" pitchFamily="49" charset="0"/>
              </a:rPr>
              <a:t>val_ppl</a:t>
            </a:r>
            <a:r>
              <a:rPr lang="en-US" sz="1200" b="0" dirty="0">
                <a:solidFill>
                  <a:srgbClr val="E06C75"/>
                </a:solidFill>
                <a:effectLst/>
                <a:latin typeface="Consolas" panose="020B0609020204030204" pitchFamily="49" charset="0"/>
              </a:rPr>
              <a:t>"</a:t>
            </a:r>
            <a:r>
              <a:rPr lang="en-US" sz="1200" b="0" dirty="0">
                <a:solidFill>
                  <a:srgbClr val="ABB2BF"/>
                </a:solidFill>
                <a:effectLst/>
                <a:latin typeface="Consolas" panose="020B0609020204030204" pitchFamily="49" charset="0"/>
              </a:rPr>
              <a:t>: </a:t>
            </a:r>
            <a:r>
              <a:rPr lang="en-US" sz="1200" b="0" dirty="0">
                <a:solidFill>
                  <a:srgbClr val="D19A66"/>
                </a:solidFill>
                <a:effectLst/>
                <a:latin typeface="Consolas" panose="020B0609020204030204" pitchFamily="49" charset="0"/>
              </a:rPr>
              <a:t>253.57825784836297</a:t>
            </a:r>
            <a:r>
              <a:rPr lang="en-US" sz="1200" b="0" dirty="0">
                <a:solidFill>
                  <a:srgbClr val="ABB2BF"/>
                </a:solidFill>
                <a:effectLst/>
                <a:latin typeface="Consolas" panose="020B0609020204030204" pitchFamily="49" charset="0"/>
              </a:rPr>
              <a:t>,</a:t>
            </a:r>
          </a:p>
          <a:p>
            <a:pPr>
              <a:lnSpc>
                <a:spcPts val="1650"/>
              </a:lnSpc>
              <a:buNone/>
            </a:pPr>
            <a:r>
              <a:rPr lang="en-US" sz="1200" b="0" dirty="0">
                <a:solidFill>
                  <a:srgbClr val="ABB2BF"/>
                </a:solidFill>
                <a:effectLst/>
                <a:latin typeface="Consolas" panose="020B0609020204030204" pitchFamily="49" charset="0"/>
              </a:rPr>
              <a:t>    </a:t>
            </a:r>
            <a:r>
              <a:rPr lang="en-US" sz="1200" b="0" dirty="0">
                <a:solidFill>
                  <a:srgbClr val="E06C75"/>
                </a:solidFill>
                <a:effectLst/>
                <a:latin typeface="Consolas" panose="020B0609020204030204" pitchFamily="49" charset="0"/>
              </a:rPr>
              <a:t>"</a:t>
            </a:r>
            <a:r>
              <a:rPr lang="en-US" sz="1200" b="0" dirty="0" err="1">
                <a:solidFill>
                  <a:srgbClr val="E06C75"/>
                </a:solidFill>
                <a:effectLst/>
                <a:latin typeface="Consolas" panose="020B0609020204030204" pitchFamily="49" charset="0"/>
              </a:rPr>
              <a:t>train_loss</a:t>
            </a:r>
            <a:r>
              <a:rPr lang="en-US" sz="1200" b="0" dirty="0">
                <a:solidFill>
                  <a:srgbClr val="E06C75"/>
                </a:solidFill>
                <a:effectLst/>
                <a:latin typeface="Consolas" panose="020B0609020204030204" pitchFamily="49" charset="0"/>
              </a:rPr>
              <a:t>"</a:t>
            </a:r>
            <a:r>
              <a:rPr lang="en-US" sz="1200" b="0" dirty="0">
                <a:solidFill>
                  <a:srgbClr val="ABB2BF"/>
                </a:solidFill>
                <a:effectLst/>
                <a:latin typeface="Consolas" panose="020B0609020204030204" pitchFamily="49" charset="0"/>
              </a:rPr>
              <a:t>: </a:t>
            </a:r>
            <a:r>
              <a:rPr lang="en-US" sz="1200" b="0" dirty="0">
                <a:solidFill>
                  <a:srgbClr val="D19A66"/>
                </a:solidFill>
                <a:effectLst/>
                <a:latin typeface="Consolas" panose="020B0609020204030204" pitchFamily="49" charset="0"/>
              </a:rPr>
              <a:t>4.783262252807617</a:t>
            </a:r>
            <a:r>
              <a:rPr lang="en-US" sz="1200" b="0" dirty="0">
                <a:solidFill>
                  <a:srgbClr val="ABB2BF"/>
                </a:solidFill>
                <a:effectLst/>
                <a:latin typeface="Consolas" panose="020B0609020204030204" pitchFamily="49" charset="0"/>
              </a:rPr>
              <a:t>,</a:t>
            </a:r>
          </a:p>
          <a:p>
            <a:pPr>
              <a:lnSpc>
                <a:spcPts val="1650"/>
              </a:lnSpc>
              <a:buNone/>
            </a:pPr>
            <a:r>
              <a:rPr lang="en-US" sz="1200" b="0" dirty="0">
                <a:solidFill>
                  <a:srgbClr val="ABB2BF"/>
                </a:solidFill>
                <a:effectLst/>
                <a:latin typeface="Consolas" panose="020B0609020204030204" pitchFamily="49" charset="0"/>
              </a:rPr>
              <a:t>    </a:t>
            </a:r>
            <a:r>
              <a:rPr lang="en-US" sz="1200" b="0" dirty="0">
                <a:solidFill>
                  <a:srgbClr val="E06C75"/>
                </a:solidFill>
                <a:effectLst/>
                <a:latin typeface="Consolas" panose="020B0609020204030204" pitchFamily="49" charset="0"/>
              </a:rPr>
              <a:t>"generated"</a:t>
            </a:r>
            <a:r>
              <a:rPr lang="en-US" sz="1200" b="0" dirty="0">
                <a:solidFill>
                  <a:srgbClr val="ABB2BF"/>
                </a:solidFill>
                <a:effectLst/>
                <a:latin typeface="Consolas" panose="020B0609020204030204" pitchFamily="49" charset="0"/>
              </a:rPr>
              <a:t>: </a:t>
            </a:r>
            <a:r>
              <a:rPr lang="en-US" sz="1200" b="0" dirty="0">
                <a:solidFill>
                  <a:srgbClr val="98C379"/>
                </a:solidFill>
                <a:effectLst/>
                <a:latin typeface="Consolas" panose="020B0609020204030204" pitchFamily="49" charset="0"/>
              </a:rPr>
              <a:t>"Once upon a time,, and was the first to be a result of the first two @-@ year @-@ old, and the player's second @-@ highest @-@ day run. The game was released on October 22, 2013. </a:t>
            </a:r>
            <a:r>
              <a:rPr lang="en-US" sz="1200" b="0" dirty="0">
                <a:solidFill>
                  <a:srgbClr val="56B6C2"/>
                </a:solidFill>
                <a:effectLst/>
                <a:latin typeface="Consolas" panose="020B0609020204030204" pitchFamily="49" charset="0"/>
              </a:rPr>
              <a:t>\n</a:t>
            </a:r>
            <a:r>
              <a:rPr lang="en-US" sz="1200" b="0" dirty="0">
                <a:solidFill>
                  <a:srgbClr val="98C379"/>
                </a:solidFill>
                <a:effectLst/>
                <a:latin typeface="Consolas" panose="020B0609020204030204" pitchFamily="49" charset="0"/>
              </a:rPr>
              <a:t> = = = = = = = </a:t>
            </a:r>
            <a:r>
              <a:rPr lang="en-US" sz="1200" b="0" dirty="0">
                <a:solidFill>
                  <a:srgbClr val="56B6C2"/>
                </a:solidFill>
                <a:effectLst/>
                <a:latin typeface="Consolas" panose="020B0609020204030204" pitchFamily="49" charset="0"/>
              </a:rPr>
              <a:t>\n</a:t>
            </a:r>
            <a:r>
              <a:rPr lang="en-US" sz="1200" b="0" dirty="0">
                <a:solidFill>
                  <a:srgbClr val="98C379"/>
                </a:solidFill>
                <a:effectLst/>
                <a:latin typeface="Consolas" panose="020B0609020204030204" pitchFamily="49" charset="0"/>
              </a:rPr>
              <a:t> The game was the first to be released on the album, and was released on November 12, 2013. The album was released on November 22, 2013. The album was released on November 22, 2013."</a:t>
            </a:r>
            <a:r>
              <a:rPr lang="en-US" sz="1200" b="0" dirty="0">
                <a:solidFill>
                  <a:srgbClr val="ABB2BF"/>
                </a:solidFill>
                <a:effectLst/>
                <a:latin typeface="Consolas" panose="020B0609020204030204" pitchFamily="49" charset="0"/>
              </a:rPr>
              <a:t>,    }</a:t>
            </a:r>
          </a:p>
          <a:p>
            <a:pPr>
              <a:lnSpc>
                <a:spcPts val="1650"/>
              </a:lnSpc>
              <a:buNone/>
            </a:pPr>
            <a:r>
              <a:rPr lang="en-US" sz="1200"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4121513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of different colored lines&#10;&#10;AI-generated content may be incorrect.">
            <a:extLst>
              <a:ext uri="{FF2B5EF4-FFF2-40B4-BE49-F238E27FC236}">
                <a16:creationId xmlns:a16="http://schemas.microsoft.com/office/drawing/2014/main" id="{05DBBBDF-0F71-68C8-CCDF-995BF3E85D1E}"/>
              </a:ext>
            </a:extLst>
          </p:cNvPr>
          <p:cNvPicPr>
            <a:picLocks noChangeAspect="1"/>
          </p:cNvPicPr>
          <p:nvPr/>
        </p:nvPicPr>
        <p:blipFill>
          <a:blip r:embed="rId2"/>
          <a:stretch>
            <a:fillRect/>
          </a:stretch>
        </p:blipFill>
        <p:spPr>
          <a:xfrm>
            <a:off x="5543466" y="867242"/>
            <a:ext cx="3528567" cy="2646425"/>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D881A251-C407-F4D6-2E7E-06910AF5FCC2}"/>
              </a:ext>
            </a:extLst>
          </p:cNvPr>
          <p:cNvPicPr>
            <a:picLocks noChangeAspect="1"/>
          </p:cNvPicPr>
          <p:nvPr/>
        </p:nvPicPr>
        <p:blipFill>
          <a:blip r:embed="rId3"/>
          <a:stretch>
            <a:fillRect/>
          </a:stretch>
        </p:blipFill>
        <p:spPr>
          <a:xfrm>
            <a:off x="5543466" y="3541468"/>
            <a:ext cx="3600534" cy="2700401"/>
          </a:xfrm>
          <a:prstGeom prst="rect">
            <a:avLst/>
          </a:prstGeom>
        </p:spPr>
      </p:pic>
      <p:pic>
        <p:nvPicPr>
          <p:cNvPr id="5" name="Picture 4" descr="A graph of a graph showing different types of data&#10;&#10;AI-generated content may be incorrect.">
            <a:extLst>
              <a:ext uri="{FF2B5EF4-FFF2-40B4-BE49-F238E27FC236}">
                <a16:creationId xmlns:a16="http://schemas.microsoft.com/office/drawing/2014/main" id="{2B2D7B42-64E0-ED7B-F133-78C5BE56352B}"/>
              </a:ext>
            </a:extLst>
          </p:cNvPr>
          <p:cNvPicPr>
            <a:picLocks noChangeAspect="1"/>
          </p:cNvPicPr>
          <p:nvPr/>
        </p:nvPicPr>
        <p:blipFill>
          <a:blip r:embed="rId4"/>
          <a:stretch>
            <a:fillRect/>
          </a:stretch>
        </p:blipFill>
        <p:spPr>
          <a:xfrm>
            <a:off x="1216615" y="2996731"/>
            <a:ext cx="4326851" cy="3245138"/>
          </a:xfrm>
          <a:prstGeom prst="rect">
            <a:avLst/>
          </a:prstGeom>
        </p:spPr>
      </p:pic>
      <p:sp>
        <p:nvSpPr>
          <p:cNvPr id="4" name="Title 3">
            <a:extLst>
              <a:ext uri="{FF2B5EF4-FFF2-40B4-BE49-F238E27FC236}">
                <a16:creationId xmlns:a16="http://schemas.microsoft.com/office/drawing/2014/main" id="{F87F7167-3AC3-B360-4838-FD7C0AF1E9E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Results: </a:t>
            </a:r>
            <a:r>
              <a:rPr lang="en-US" dirty="0" err="1">
                <a:latin typeface="Arial" panose="020B0604020202020204" pitchFamily="34" charset="0"/>
                <a:cs typeface="Arial" panose="020B0604020202020204" pitchFamily="34" charset="0"/>
              </a:rPr>
              <a:t>FedAvg</a:t>
            </a:r>
            <a:r>
              <a:rPr lang="en-US" dirty="0">
                <a:latin typeface="Arial" panose="020B0604020202020204" pitchFamily="34" charset="0"/>
                <a:cs typeface="Arial" panose="020B0604020202020204" pitchFamily="34" charset="0"/>
              </a:rPr>
              <a:t> vs Centralized</a:t>
            </a:r>
          </a:p>
        </p:txBody>
      </p:sp>
      <p:sp>
        <p:nvSpPr>
          <p:cNvPr id="14" name="TextBox 13">
            <a:extLst>
              <a:ext uri="{FF2B5EF4-FFF2-40B4-BE49-F238E27FC236}">
                <a16:creationId xmlns:a16="http://schemas.microsoft.com/office/drawing/2014/main" id="{FBB44DEB-A62F-AAB3-E08A-8F13438DA7B3}"/>
              </a:ext>
            </a:extLst>
          </p:cNvPr>
          <p:cNvSpPr txBox="1"/>
          <p:nvPr/>
        </p:nvSpPr>
        <p:spPr>
          <a:xfrm>
            <a:off x="245149" y="1159345"/>
            <a:ext cx="5298317" cy="2308324"/>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rgbClr val="FF0000"/>
                </a:solidFill>
                <a:latin typeface="Arial" panose="020B0604020202020204" pitchFamily="34" charset="0"/>
                <a:cs typeface="Arial" panose="020B0604020202020204" pitchFamily="34" charset="0"/>
              </a:rPr>
              <a:t>Performance gap </a:t>
            </a:r>
            <a:r>
              <a:rPr lang="en-US" sz="2400" dirty="0">
                <a:solidFill>
                  <a:schemeClr val="tx1">
                    <a:lumMod val="95000"/>
                    <a:lumOff val="5000"/>
                  </a:schemeClr>
                </a:solidFill>
                <a:latin typeface="Arial" panose="020B0604020202020204" pitchFamily="34" charset="0"/>
                <a:cs typeface="Arial" panose="020B0604020202020204" pitchFamily="34" charset="0"/>
              </a:rPr>
              <a:t>in validation perplexities </a:t>
            </a:r>
          </a:p>
          <a:p>
            <a:pPr marL="285750" indent="-285750">
              <a:buFont typeface="Arial" panose="020B0604020202020204" pitchFamily="34" charset="0"/>
              <a:buChar char="•"/>
            </a:pPr>
            <a:r>
              <a:rPr lang="en-US" sz="2400" dirty="0" err="1">
                <a:solidFill>
                  <a:schemeClr val="tx1">
                    <a:lumMod val="95000"/>
                    <a:lumOff val="5000"/>
                  </a:schemeClr>
                </a:solidFill>
                <a:latin typeface="Arial" panose="020B0604020202020204" pitchFamily="34" charset="0"/>
                <a:cs typeface="Arial" panose="020B0604020202020204" pitchFamily="34" charset="0"/>
              </a:rPr>
              <a:t>FedAvg</a:t>
            </a:r>
            <a:r>
              <a:rPr lang="en-US" sz="2400" dirty="0">
                <a:solidFill>
                  <a:schemeClr val="tx1">
                    <a:lumMod val="95000"/>
                    <a:lumOff val="5000"/>
                  </a:schemeClr>
                </a:solidFill>
                <a:latin typeface="Arial" panose="020B0604020202020204" pitchFamily="34" charset="0"/>
                <a:cs typeface="Arial" panose="020B0604020202020204" pitchFamily="34" charset="0"/>
              </a:rPr>
              <a:t> seems to overfit fast. It never reaches as good performance and deteriorates over time</a:t>
            </a:r>
          </a:p>
        </p:txBody>
      </p:sp>
    </p:spTree>
    <p:extLst>
      <p:ext uri="{BB962C8B-B14F-4D97-AF65-F5344CB8AC3E}">
        <p14:creationId xmlns:p14="http://schemas.microsoft.com/office/powerpoint/2010/main" val="566885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squares with different colors&#10;&#10;AI-generated content may be incorrect.">
            <a:extLst>
              <a:ext uri="{FF2B5EF4-FFF2-40B4-BE49-F238E27FC236}">
                <a16:creationId xmlns:a16="http://schemas.microsoft.com/office/drawing/2014/main" id="{D10E57B7-3DE9-5721-167E-8FA9B6C4C099}"/>
              </a:ext>
            </a:extLst>
          </p:cNvPr>
          <p:cNvPicPr>
            <a:picLocks noChangeAspect="1"/>
          </p:cNvPicPr>
          <p:nvPr/>
        </p:nvPicPr>
        <p:blipFill>
          <a:blip r:embed="rId2"/>
          <a:stretch>
            <a:fillRect/>
          </a:stretch>
        </p:blipFill>
        <p:spPr>
          <a:xfrm>
            <a:off x="4351863" y="741783"/>
            <a:ext cx="4792133" cy="2017542"/>
          </a:xfrm>
          <a:prstGeom prst="rect">
            <a:avLst/>
          </a:prstGeom>
        </p:spPr>
      </p:pic>
      <p:sp>
        <p:nvSpPr>
          <p:cNvPr id="4" name="Title 3">
            <a:extLst>
              <a:ext uri="{FF2B5EF4-FFF2-40B4-BE49-F238E27FC236}">
                <a16:creationId xmlns:a16="http://schemas.microsoft.com/office/drawing/2014/main" id="{F87F7167-3AC3-B360-4838-FD7C0AF1E9E9}"/>
              </a:ext>
            </a:extLst>
          </p:cNvPr>
          <p:cNvSpPr>
            <a:spLocks noGrp="1"/>
          </p:cNvSpPr>
          <p:nvPr>
            <p:ph type="title"/>
          </p:nvPr>
        </p:nvSpPr>
        <p:spPr>
          <a:xfrm>
            <a:off x="245150" y="152751"/>
            <a:ext cx="8450036" cy="589032"/>
          </a:xfrm>
        </p:spPr>
        <p:txBody>
          <a:bodyPr>
            <a:normAutofit/>
          </a:bodyPr>
          <a:lstStyle/>
          <a:p>
            <a:r>
              <a:rPr lang="en-US" dirty="0">
                <a:latin typeface="Arial" panose="020B0604020202020204" pitchFamily="34" charset="0"/>
                <a:cs typeface="Arial" panose="020B0604020202020204" pitchFamily="34" charset="0"/>
              </a:rPr>
              <a:t>Results: Dense Learning</a:t>
            </a:r>
          </a:p>
        </p:txBody>
      </p:sp>
      <p:pic>
        <p:nvPicPr>
          <p:cNvPr id="18" name="Picture 17" descr="A group of squares with red and blue dots&#10;&#10;AI-generated content may be incorrect.">
            <a:extLst>
              <a:ext uri="{FF2B5EF4-FFF2-40B4-BE49-F238E27FC236}">
                <a16:creationId xmlns:a16="http://schemas.microsoft.com/office/drawing/2014/main" id="{A7924984-6149-A059-E032-01D64FC7B93B}"/>
              </a:ext>
            </a:extLst>
          </p:cNvPr>
          <p:cNvPicPr>
            <a:picLocks noChangeAspect="1"/>
          </p:cNvPicPr>
          <p:nvPr/>
        </p:nvPicPr>
        <p:blipFill>
          <a:blip r:embed="rId3"/>
          <a:stretch>
            <a:fillRect/>
          </a:stretch>
        </p:blipFill>
        <p:spPr>
          <a:xfrm>
            <a:off x="4351863" y="2759325"/>
            <a:ext cx="4792132" cy="20175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5DDF99-23FB-3D57-E0E8-7412E1FB90BA}"/>
                  </a:ext>
                </a:extLst>
              </p:cNvPr>
              <p:cNvSpPr txBox="1"/>
              <p:nvPr/>
            </p:nvSpPr>
            <p:spPr>
              <a:xfrm>
                <a:off x="245150" y="1260945"/>
                <a:ext cx="3979717" cy="4154984"/>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Top 80x80 highest weight updates </a:t>
                </a:r>
                <a14:m>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b="0" i="1" smtClean="0">
                            <a:solidFill>
                              <a:schemeClr val="tx1">
                                <a:lumMod val="95000"/>
                                <a:lumOff val="5000"/>
                              </a:schemeClr>
                            </a:solidFill>
                            <a:latin typeface="Cambria Math" panose="02040503050406030204" pitchFamily="18" charset="0"/>
                            <a:cs typeface="Arial" panose="020B0604020202020204" pitchFamily="34" charset="0"/>
                          </a:rPr>
                          <m:t>𝑊</m:t>
                        </m:r>
                      </m:e>
                      <m:sub>
                        <m:r>
                          <a:rPr lang="en-US" sz="2400" b="0" i="1" smtClean="0">
                            <a:solidFill>
                              <a:schemeClr val="tx1">
                                <a:lumMod val="95000"/>
                                <a:lumOff val="5000"/>
                              </a:schemeClr>
                            </a:solidFill>
                            <a:latin typeface="Cambria Math" panose="02040503050406030204" pitchFamily="18" charset="0"/>
                            <a:cs typeface="Arial" panose="020B0604020202020204" pitchFamily="34" charset="0"/>
                          </a:rPr>
                          <m:t>𝑡</m:t>
                        </m:r>
                      </m:sub>
                    </m:sSub>
                    <m:r>
                      <a:rPr lang="en-US" sz="2400" b="0" i="1" smtClea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sz="2400" b="0" i="1" smtClea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b="0" i="1" smtClean="0">
                            <a:solidFill>
                              <a:schemeClr val="tx1">
                                <a:lumMod val="95000"/>
                                <a:lumOff val="5000"/>
                              </a:schemeClr>
                            </a:solidFill>
                            <a:latin typeface="Cambria Math" panose="02040503050406030204" pitchFamily="18" charset="0"/>
                            <a:cs typeface="Arial" panose="020B0604020202020204" pitchFamily="34" charset="0"/>
                          </a:rPr>
                          <m:t>𝑊</m:t>
                        </m:r>
                      </m:e>
                      <m:sub>
                        <m:r>
                          <a:rPr lang="en-US" sz="2400" b="0" i="1" smtClean="0">
                            <a:solidFill>
                              <a:schemeClr val="tx1">
                                <a:lumMod val="95000"/>
                                <a:lumOff val="5000"/>
                              </a:schemeClr>
                            </a:solidFill>
                            <a:latin typeface="Cambria Math" panose="02040503050406030204" pitchFamily="18" charset="0"/>
                            <a:cs typeface="Arial" panose="020B0604020202020204" pitchFamily="34" charset="0"/>
                          </a:rPr>
                          <m:t>0</m:t>
                        </m:r>
                      </m:sub>
                    </m:sSub>
                  </m:oMath>
                </a14:m>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solidFill>
                      <a:srgbClr val="FF0000"/>
                    </a:solidFill>
                    <a:latin typeface="Arial" panose="020B0604020202020204" pitchFamily="34" charset="0"/>
                    <a:cs typeface="Arial" panose="020B0604020202020204" pitchFamily="34" charset="0"/>
                  </a:rPr>
                  <a:t>No structure </a:t>
                </a:r>
                <a:r>
                  <a:rPr lang="en-US" sz="2400" dirty="0">
                    <a:solidFill>
                      <a:schemeClr val="tx1">
                        <a:lumMod val="95000"/>
                        <a:lumOff val="5000"/>
                      </a:schemeClr>
                    </a:solidFill>
                    <a:latin typeface="Arial" panose="020B0604020202020204" pitchFamily="34" charset="0"/>
                    <a:cs typeface="Arial" panose="020B0604020202020204" pitchFamily="34" charset="0"/>
                  </a:rPr>
                  <a:t>– dense and distributed updates</a:t>
                </a:r>
              </a:p>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No clean bands show up</a:t>
                </a:r>
              </a:p>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The model does not learn by adjusting a few key neurons or directions (Low Rank)</a:t>
                </a:r>
              </a:p>
              <a:p>
                <a:pPr marL="285750" indent="-285750">
                  <a:buFont typeface="Arial" panose="020B0604020202020204" pitchFamily="34" charset="0"/>
                  <a:buChar char="•"/>
                </a:pPr>
                <a:r>
                  <a:rPr lang="en-US" sz="2400" dirty="0">
                    <a:solidFill>
                      <a:srgbClr val="7030A0"/>
                    </a:solidFill>
                    <a:latin typeface="Arial" panose="020B0604020202020204" pitchFamily="34" charset="0"/>
                    <a:cs typeface="Arial" panose="020B0604020202020204" pitchFamily="34" charset="0"/>
                  </a:rPr>
                  <a:t>Note</a:t>
                </a:r>
                <a:r>
                  <a:rPr lang="en-US" sz="2400" dirty="0">
                    <a:solidFill>
                      <a:schemeClr val="tx1">
                        <a:lumMod val="95000"/>
                        <a:lumOff val="5000"/>
                      </a:schemeClr>
                    </a:solidFill>
                    <a:latin typeface="Arial" panose="020B0604020202020204" pitchFamily="34" charset="0"/>
                    <a:cs typeface="Arial" panose="020B0604020202020204" pitchFamily="34" charset="0"/>
                  </a:rPr>
                  <a:t>: Less dense with more layers – intuitive!</a:t>
                </a:r>
              </a:p>
            </p:txBody>
          </p:sp>
        </mc:Choice>
        <mc:Fallback xmlns="">
          <p:sp>
            <p:nvSpPr>
              <p:cNvPr id="19" name="TextBox 18">
                <a:extLst>
                  <a:ext uri="{FF2B5EF4-FFF2-40B4-BE49-F238E27FC236}">
                    <a16:creationId xmlns:a16="http://schemas.microsoft.com/office/drawing/2014/main" id="{8B5DDF99-23FB-3D57-E0E8-7412E1FB90BA}"/>
                  </a:ext>
                </a:extLst>
              </p:cNvPr>
              <p:cNvSpPr txBox="1">
                <a:spLocks noRot="1" noChangeAspect="1" noMove="1" noResize="1" noEditPoints="1" noAdjustHandles="1" noChangeArrowheads="1" noChangeShapeType="1" noTextEdit="1"/>
              </p:cNvSpPr>
              <p:nvPr/>
            </p:nvSpPr>
            <p:spPr>
              <a:xfrm>
                <a:off x="245150" y="1260945"/>
                <a:ext cx="3979717" cy="4154984"/>
              </a:xfrm>
              <a:prstGeom prst="rect">
                <a:avLst/>
              </a:prstGeom>
              <a:blipFill>
                <a:blip r:embed="rId5"/>
                <a:stretch>
                  <a:fillRect l="-1991" t="-1028" r="-3216" b="-2643"/>
                </a:stretch>
              </a:blipFill>
            </p:spPr>
            <p:txBody>
              <a:bodyPr/>
              <a:lstStyle/>
              <a:p>
                <a:r>
                  <a:rPr lang="en-150">
                    <a:noFill/>
                  </a:rPr>
                  <a:t> </a:t>
                </a:r>
              </a:p>
            </p:txBody>
          </p:sp>
        </mc:Fallback>
      </mc:AlternateContent>
      <p:pic>
        <p:nvPicPr>
          <p:cNvPr id="16" name="Picture 15" descr="A group of squares with different colors&#10;&#10;AI-generated content may be incorrect.">
            <a:extLst>
              <a:ext uri="{FF2B5EF4-FFF2-40B4-BE49-F238E27FC236}">
                <a16:creationId xmlns:a16="http://schemas.microsoft.com/office/drawing/2014/main" id="{CADD0F14-BEB1-27CD-D16B-9019CC822820}"/>
              </a:ext>
            </a:extLst>
          </p:cNvPr>
          <p:cNvPicPr>
            <a:picLocks noChangeAspect="1"/>
          </p:cNvPicPr>
          <p:nvPr/>
        </p:nvPicPr>
        <p:blipFill>
          <a:blip r:embed="rId6"/>
          <a:stretch>
            <a:fillRect/>
          </a:stretch>
        </p:blipFill>
        <p:spPr>
          <a:xfrm>
            <a:off x="4351867" y="4776867"/>
            <a:ext cx="4792133" cy="2017542"/>
          </a:xfrm>
          <a:prstGeom prst="rect">
            <a:avLst/>
          </a:prstGeom>
        </p:spPr>
      </p:pic>
    </p:spTree>
    <p:extLst>
      <p:ext uri="{BB962C8B-B14F-4D97-AF65-F5344CB8AC3E}">
        <p14:creationId xmlns:p14="http://schemas.microsoft.com/office/powerpoint/2010/main" val="842964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7F7167-3AC3-B360-4838-FD7C0AF1E9E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Results: Dense Learning in FL</a:t>
            </a:r>
            <a:endParaRPr lang="en-US" dirty="0"/>
          </a:p>
        </p:txBody>
      </p:sp>
      <p:sp>
        <p:nvSpPr>
          <p:cNvPr id="2" name="TextBox 1">
            <a:extLst>
              <a:ext uri="{FF2B5EF4-FFF2-40B4-BE49-F238E27FC236}">
                <a16:creationId xmlns:a16="http://schemas.microsoft.com/office/drawing/2014/main" id="{0C0E6949-6B93-E284-C144-273CD43CE5D8}"/>
              </a:ext>
            </a:extLst>
          </p:cNvPr>
          <p:cNvSpPr txBox="1"/>
          <p:nvPr/>
        </p:nvSpPr>
        <p:spPr>
          <a:xfrm>
            <a:off x="7594600" y="6329467"/>
            <a:ext cx="1206500" cy="287057"/>
          </a:xfrm>
          <a:prstGeom prst="rect">
            <a:avLst/>
          </a:prstGeom>
          <a:noFill/>
        </p:spPr>
        <p:txBody>
          <a:bodyPr wrap="square" rtlCol="0">
            <a:spAutoFit/>
          </a:bodyPr>
          <a:lstStyle/>
          <a:p>
            <a:pPr algn="r"/>
            <a:r>
              <a:rPr lang="en-US" sz="1200" b="1"/>
              <a:t>9</a:t>
            </a:r>
          </a:p>
        </p:txBody>
      </p:sp>
      <p:pic>
        <p:nvPicPr>
          <p:cNvPr id="10" name="Picture 9" descr="A screenshot of a graph&#10;&#10;AI-generated content may be incorrect.">
            <a:extLst>
              <a:ext uri="{FF2B5EF4-FFF2-40B4-BE49-F238E27FC236}">
                <a16:creationId xmlns:a16="http://schemas.microsoft.com/office/drawing/2014/main" id="{BDCBA329-92F8-D55A-7F51-9B9A7FC0B7F9}"/>
              </a:ext>
            </a:extLst>
          </p:cNvPr>
          <p:cNvPicPr>
            <a:picLocks noChangeAspect="1"/>
          </p:cNvPicPr>
          <p:nvPr/>
        </p:nvPicPr>
        <p:blipFill>
          <a:blip r:embed="rId2"/>
          <a:stretch>
            <a:fillRect/>
          </a:stretch>
        </p:blipFill>
        <p:spPr>
          <a:xfrm>
            <a:off x="0" y="1185898"/>
            <a:ext cx="5325533" cy="2765775"/>
          </a:xfrm>
          <a:prstGeom prst="rect">
            <a:avLst/>
          </a:prstGeom>
        </p:spPr>
      </p:pic>
      <p:pic>
        <p:nvPicPr>
          <p:cNvPr id="15" name="Picture 14" descr="A screenshot of a screen&#10;&#10;AI-generated content may be incorrect.">
            <a:extLst>
              <a:ext uri="{FF2B5EF4-FFF2-40B4-BE49-F238E27FC236}">
                <a16:creationId xmlns:a16="http://schemas.microsoft.com/office/drawing/2014/main" id="{1F0DAA10-08C7-B6AF-3B1A-9E44041125A3}"/>
              </a:ext>
            </a:extLst>
          </p:cNvPr>
          <p:cNvPicPr>
            <a:picLocks noChangeAspect="1"/>
          </p:cNvPicPr>
          <p:nvPr/>
        </p:nvPicPr>
        <p:blipFill>
          <a:blip r:embed="rId3"/>
          <a:stretch>
            <a:fillRect/>
          </a:stretch>
        </p:blipFill>
        <p:spPr>
          <a:xfrm>
            <a:off x="3839864" y="4103337"/>
            <a:ext cx="5304136" cy="2754663"/>
          </a:xfrm>
          <a:prstGeom prst="rect">
            <a:avLst/>
          </a:prstGeom>
        </p:spPr>
      </p:pic>
      <p:sp>
        <p:nvSpPr>
          <p:cNvPr id="16" name="TextBox 15">
            <a:extLst>
              <a:ext uri="{FF2B5EF4-FFF2-40B4-BE49-F238E27FC236}">
                <a16:creationId xmlns:a16="http://schemas.microsoft.com/office/drawing/2014/main" id="{1F24888D-D3E1-CBF7-0E26-DA0152FF7651}"/>
              </a:ext>
            </a:extLst>
          </p:cNvPr>
          <p:cNvSpPr txBox="1"/>
          <p:nvPr/>
        </p:nvSpPr>
        <p:spPr>
          <a:xfrm>
            <a:off x="5325533" y="1599289"/>
            <a:ext cx="3970867"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Similar behavior in Federated Learning</a:t>
            </a:r>
          </a:p>
          <a:p>
            <a:pPr marL="285750" indent="-285750">
              <a:buFont typeface="Arial" panose="020B0604020202020204" pitchFamily="34" charset="0"/>
              <a:buChar char="•"/>
            </a:pPr>
            <a:r>
              <a:rPr lang="en-US" sz="2400" dirty="0">
                <a:solidFill>
                  <a:srgbClr val="7030A0"/>
                </a:solidFill>
                <a:latin typeface="Arial" panose="020B0604020202020204" pitchFamily="34" charset="0"/>
                <a:cs typeface="Arial" panose="020B0604020202020204" pitchFamily="34" charset="0"/>
              </a:rPr>
              <a:t>Note</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a:solidFill>
                  <a:srgbClr val="FF0000"/>
                </a:solidFill>
                <a:latin typeface="Arial" panose="020B0604020202020204" pitchFamily="34" charset="0"/>
                <a:cs typeface="Arial" panose="020B0604020202020204" pitchFamily="34" charset="0"/>
              </a:rPr>
              <a:t>less variance </a:t>
            </a:r>
            <a:r>
              <a:rPr lang="en-US" sz="2400" dirty="0">
                <a:solidFill>
                  <a:schemeClr val="tx1">
                    <a:lumMod val="95000"/>
                    <a:lumOff val="5000"/>
                  </a:schemeClr>
                </a:solidFill>
                <a:latin typeface="Arial" panose="020B0604020202020204" pitchFamily="34" charset="0"/>
                <a:cs typeface="Arial" panose="020B0604020202020204" pitchFamily="34" charset="0"/>
              </a:rPr>
              <a:t>compared to centralized</a:t>
            </a:r>
          </a:p>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Not learning as fast</a:t>
            </a:r>
          </a:p>
        </p:txBody>
      </p:sp>
      <p:sp>
        <p:nvSpPr>
          <p:cNvPr id="17" name="TextBox 16">
            <a:extLst>
              <a:ext uri="{FF2B5EF4-FFF2-40B4-BE49-F238E27FC236}">
                <a16:creationId xmlns:a16="http://schemas.microsoft.com/office/drawing/2014/main" id="{C596EE1C-707F-34D2-D78B-2360B0E9DD46}"/>
              </a:ext>
            </a:extLst>
          </p:cNvPr>
          <p:cNvSpPr txBox="1"/>
          <p:nvPr/>
        </p:nvSpPr>
        <p:spPr>
          <a:xfrm>
            <a:off x="190731" y="4516729"/>
            <a:ext cx="3649133"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1">
                    <a:lumMod val="95000"/>
                    <a:lumOff val="5000"/>
                  </a:schemeClr>
                </a:solidFill>
                <a:latin typeface="Arial" panose="020B0604020202020204" pitchFamily="34" charset="0"/>
                <a:cs typeface="Arial" panose="020B0604020202020204" pitchFamily="34" charset="0"/>
              </a:rPr>
              <a:t>Even more evident for a deeper model</a:t>
            </a:r>
          </a:p>
        </p:txBody>
      </p:sp>
    </p:spTree>
    <p:extLst>
      <p:ext uri="{BB962C8B-B14F-4D97-AF65-F5344CB8AC3E}">
        <p14:creationId xmlns:p14="http://schemas.microsoft.com/office/powerpoint/2010/main" val="277154308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Standard-20230329" id="{27BFFCF5-3893-564F-9D79-7211049AF84A}" vid="{DA483483-262C-8944-9745-BAAE73176D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38d9f88-69d9-4956-9dc1-1142f7daff6f">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_activity xmlns="ac6cd0aa-2b4d-47e7-a02a-207c811c10f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5ABFF71C175D44849A31C1AB147BF5" ma:contentTypeVersion="17" ma:contentTypeDescription="Create a new document." ma:contentTypeScope="" ma:versionID="df293caaef1e158a7c3259e9288bbad6">
  <xsd:schema xmlns:xsd="http://www.w3.org/2001/XMLSchema" xmlns:xs="http://www.w3.org/2001/XMLSchema" xmlns:p="http://schemas.microsoft.com/office/2006/metadata/properties" xmlns:ns3="ac6cd0aa-2b4d-47e7-a02a-207c811c10f4" xmlns:ns4="b38d9f88-69d9-4956-9dc1-1142f7daff6f" targetNamespace="http://schemas.microsoft.com/office/2006/metadata/properties" ma:root="true" ma:fieldsID="a6e3000f9ed4300d9483d6ad84954fc0" ns3:_="" ns4:_="">
    <xsd:import namespace="ac6cd0aa-2b4d-47e7-a02a-207c811c10f4"/>
    <xsd:import namespace="b38d9f88-69d9-4956-9dc1-1142f7daff6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ObjectDetectorVersions" minOccurs="0"/>
                <xsd:element ref="ns3:MediaServiceSearchProperties" minOccurs="0"/>
                <xsd:element ref="ns3:MediaServiceSystemTag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6cd0aa-2b4d-47e7-a02a-207c811c1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SystemTags" ma:index="23" nillable="true" ma:displayName="MediaServiceSystemTags" ma:hidden="true" ma:internalName="MediaServiceSystemTags" ma:readOnly="true">
      <xsd:simpleType>
        <xsd:restriction base="dms:Note"/>
      </xsd:simpleType>
    </xsd:element>
    <xsd:element name="_activity" ma:index="2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38d9f88-69d9-4956-9dc1-1142f7daff6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2.xml><?xml version="1.0" encoding="utf-8"?>
<ds:datastoreItem xmlns:ds="http://schemas.openxmlformats.org/officeDocument/2006/customXml" ds:itemID="{21DE0D6C-581B-4814-98E7-EF172D5D46A1}">
  <ds:schemaRefs>
    <ds:schemaRef ds:uri="http://www.w3.org/XML/1998/namespace"/>
    <ds:schemaRef ds:uri="http://purl.org/dc/dcmitype/"/>
    <ds:schemaRef ds:uri="http://schemas.openxmlformats.org/package/2006/metadata/core-properties"/>
    <ds:schemaRef ds:uri="http://schemas.microsoft.com/office/2006/metadata/properties"/>
    <ds:schemaRef ds:uri="http://schemas.microsoft.com/office/2006/documentManagement/types"/>
    <ds:schemaRef ds:uri="ac6cd0aa-2b4d-47e7-a02a-207c811c10f4"/>
    <ds:schemaRef ds:uri="http://purl.org/dc/elements/1.1/"/>
    <ds:schemaRef ds:uri="http://schemas.microsoft.com/office/infopath/2007/PartnerControls"/>
    <ds:schemaRef ds:uri="b38d9f88-69d9-4956-9dc1-1142f7daff6f"/>
    <ds:schemaRef ds:uri="http://purl.org/dc/terms/"/>
  </ds:schemaRefs>
</ds:datastoreItem>
</file>

<file path=customXml/itemProps3.xml><?xml version="1.0" encoding="utf-8"?>
<ds:datastoreItem xmlns:ds="http://schemas.openxmlformats.org/officeDocument/2006/customXml" ds:itemID="{DA67A9F2-DC1D-43A4-8056-A6B6FF144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6cd0aa-2b4d-47e7-a02a-207c811c10f4"/>
    <ds:schemaRef ds:uri="b38d9f88-69d9-4956-9dc1-1142f7daff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153</TotalTime>
  <Words>975</Words>
  <Application>Microsoft Office PowerPoint</Application>
  <PresentationFormat>On-screen Show (4:3)</PresentationFormat>
  <Paragraphs>117</Paragraphs>
  <Slides>15</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Acumin Pro</vt:lpstr>
      <vt:lpstr>Acumin Pro Condensed Semibold</vt:lpstr>
      <vt:lpstr>Acumin Pro Medium</vt:lpstr>
      <vt:lpstr>Acumin Pro Semibold</vt:lpstr>
      <vt:lpstr>Arial</vt:lpstr>
      <vt:lpstr>Calibri</vt:lpstr>
      <vt:lpstr>Cambria Math</vt:lpstr>
      <vt:lpstr>Consolas</vt:lpstr>
      <vt:lpstr>Franklin Gothic Book</vt:lpstr>
      <vt:lpstr>Franklin Gothic Medium</vt:lpstr>
      <vt:lpstr>Franklin Gothic Medium Cond</vt:lpstr>
      <vt:lpstr>Wingdings</vt:lpstr>
      <vt:lpstr>Office Theme</vt:lpstr>
      <vt:lpstr>Federated Learning for Selective State-Space Models</vt:lpstr>
      <vt:lpstr>Default State Space Models (SSMs) </vt:lpstr>
      <vt:lpstr>Selective SSMs: Mamba &amp; Mamba2</vt:lpstr>
      <vt:lpstr>Federated Learning as Maximum Likelihood Estimation</vt:lpstr>
      <vt:lpstr>Project Idea</vt:lpstr>
      <vt:lpstr>Methodology</vt:lpstr>
      <vt:lpstr>Results: FedAvg vs Centralized</vt:lpstr>
      <vt:lpstr>Results: Dense Learning</vt:lpstr>
      <vt:lpstr>Results: Dense Learning in FL</vt:lpstr>
      <vt:lpstr>Results: SVD Decomposition</vt:lpstr>
      <vt:lpstr>Results: Model Depth Effect</vt:lpstr>
      <vt:lpstr>Improvement Ideas</vt:lpstr>
      <vt:lpstr>Proposed Aggregation Modifications</vt:lpstr>
      <vt:lpstr>Results: New Aggregation Methods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Ramona McCarthy</dc:creator>
  <cp:lastModifiedBy>Adam Piaseczny</cp:lastModifiedBy>
  <cp:revision>90</cp:revision>
  <dcterms:created xsi:type="dcterms:W3CDTF">2023-02-16T02:16:06Z</dcterms:created>
  <dcterms:modified xsi:type="dcterms:W3CDTF">2025-12-10T22:00:57Z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0x0101009E5ABFF71C175D44849A31C1AB147BF5</vt:lpwstr>
  </property>
  <property fmtid="{D5CDD505-2E9C-101B-9397-08002B2CF9AE}" pid="10" name="MediaServiceImageTags">
    <vt:lpwstr/>
  </property>
</Properties>
</file>